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handoutMasterIdLst>
    <p:handoutMasterId r:id="rId72"/>
  </p:handoutMasterIdLst>
  <p:sldIdLst>
    <p:sldId id="608" r:id="rId2"/>
    <p:sldId id="609" r:id="rId3"/>
    <p:sldId id="528" r:id="rId4"/>
    <p:sldId id="717" r:id="rId5"/>
    <p:sldId id="693" r:id="rId6"/>
    <p:sldId id="723" r:id="rId7"/>
    <p:sldId id="711" r:id="rId8"/>
    <p:sldId id="712" r:id="rId9"/>
    <p:sldId id="713" r:id="rId10"/>
    <p:sldId id="714" r:id="rId11"/>
    <p:sldId id="715" r:id="rId12"/>
    <p:sldId id="716" r:id="rId13"/>
    <p:sldId id="724" r:id="rId14"/>
    <p:sldId id="718" r:id="rId15"/>
    <p:sldId id="706" r:id="rId16"/>
    <p:sldId id="730" r:id="rId17"/>
    <p:sldId id="731" r:id="rId18"/>
    <p:sldId id="732" r:id="rId19"/>
    <p:sldId id="733" r:id="rId20"/>
    <p:sldId id="734" r:id="rId21"/>
    <p:sldId id="735" r:id="rId22"/>
    <p:sldId id="736" r:id="rId23"/>
    <p:sldId id="737" r:id="rId24"/>
    <p:sldId id="738" r:id="rId25"/>
    <p:sldId id="739" r:id="rId26"/>
    <p:sldId id="740" r:id="rId27"/>
    <p:sldId id="741" r:id="rId28"/>
    <p:sldId id="719" r:id="rId29"/>
    <p:sldId id="742" r:id="rId30"/>
    <p:sldId id="743" r:id="rId31"/>
    <p:sldId id="749" r:id="rId32"/>
    <p:sldId id="745" r:id="rId33"/>
    <p:sldId id="750" r:id="rId34"/>
    <p:sldId id="747" r:id="rId35"/>
    <p:sldId id="748" r:id="rId36"/>
    <p:sldId id="751" r:id="rId37"/>
    <p:sldId id="728" r:id="rId38"/>
    <p:sldId id="720" r:id="rId39"/>
    <p:sldId id="623" r:id="rId40"/>
    <p:sldId id="611" r:id="rId41"/>
    <p:sldId id="570" r:id="rId42"/>
    <p:sldId id="571" r:id="rId43"/>
    <p:sldId id="603" r:id="rId44"/>
    <p:sldId id="573" r:id="rId45"/>
    <p:sldId id="574" r:id="rId46"/>
    <p:sldId id="575" r:id="rId47"/>
    <p:sldId id="576" r:id="rId48"/>
    <p:sldId id="580" r:id="rId49"/>
    <p:sldId id="581" r:id="rId50"/>
    <p:sldId id="582" r:id="rId51"/>
    <p:sldId id="583" r:id="rId52"/>
    <p:sldId id="586" r:id="rId53"/>
    <p:sldId id="625" r:id="rId54"/>
    <p:sldId id="729" r:id="rId55"/>
    <p:sldId id="721" r:id="rId56"/>
    <p:sldId id="637" r:id="rId57"/>
    <p:sldId id="638" r:id="rId58"/>
    <p:sldId id="639" r:id="rId59"/>
    <p:sldId id="640" r:id="rId60"/>
    <p:sldId id="641" r:id="rId61"/>
    <p:sldId id="642" r:id="rId62"/>
    <p:sldId id="643" r:id="rId63"/>
    <p:sldId id="644" r:id="rId64"/>
    <p:sldId id="645" r:id="rId65"/>
    <p:sldId id="646" r:id="rId66"/>
    <p:sldId id="647" r:id="rId67"/>
    <p:sldId id="648" r:id="rId68"/>
    <p:sldId id="722" r:id="rId69"/>
    <p:sldId id="660"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clrMru>
    <a:srgbClr val="C9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09" autoAdjust="0"/>
    <p:restoredTop sz="94904" autoAdjust="0"/>
  </p:normalViewPr>
  <p:slideViewPr>
    <p:cSldViewPr snapToGrid="0">
      <p:cViewPr>
        <p:scale>
          <a:sx n="70" d="100"/>
          <a:sy n="70" d="100"/>
        </p:scale>
        <p:origin x="1960" y="888"/>
      </p:cViewPr>
      <p:guideLst>
        <p:guide orient="horz" pos="2160"/>
        <p:guide pos="3840"/>
      </p:guideLst>
    </p:cSldViewPr>
  </p:slideViewPr>
  <p:notesTextViewPr>
    <p:cViewPr>
      <p:scale>
        <a:sx n="100" d="100"/>
        <a:sy n="100" d="100"/>
      </p:scale>
      <p:origin x="0" y="0"/>
    </p:cViewPr>
  </p:notesTextViewPr>
  <p:sorterViewPr>
    <p:cViewPr>
      <p:scale>
        <a:sx n="111" d="100"/>
        <a:sy n="111" d="100"/>
      </p:scale>
      <p:origin x="0" y="20880"/>
    </p:cViewPr>
  </p:sorterViewPr>
  <p:notesViewPr>
    <p:cSldViewPr snapToGrid="0" snapToObjects="1">
      <p:cViewPr varScale="1">
        <p:scale>
          <a:sx n="85" d="100"/>
          <a:sy n="85" d="100"/>
        </p:scale>
        <p:origin x="-312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10/5/17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dirty="0"/>
          </a:p>
        </p:txBody>
      </p:sp>
    </p:spTree>
    <p:extLst>
      <p:ext uri="{BB962C8B-B14F-4D97-AF65-F5344CB8AC3E}">
        <p14:creationId xmlns:p14="http://schemas.microsoft.com/office/powerpoint/2010/main" val="22321322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10/5/17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dirty="0"/>
          </a:p>
        </p:txBody>
      </p:sp>
    </p:spTree>
    <p:extLst>
      <p:ext uri="{BB962C8B-B14F-4D97-AF65-F5344CB8AC3E}">
        <p14:creationId xmlns:p14="http://schemas.microsoft.com/office/powerpoint/2010/main" val="20452141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2"/>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400050" y="585788"/>
            <a:ext cx="6070600" cy="3416300"/>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Faster processors enabled </a:t>
            </a:r>
          </a:p>
          <a:p>
            <a:r>
              <a:rPr lang="en-US" dirty="0" smtClean="0"/>
              <a:t>digital audio ~ 1980</a:t>
            </a:r>
          </a:p>
          <a:p>
            <a:r>
              <a:rPr lang="en-US" dirty="0" smtClean="0"/>
              <a:t>digital video 199x</a:t>
            </a:r>
          </a:p>
          <a:p>
            <a:r>
              <a:rPr lang="is-IS" dirty="0" smtClean="0"/>
              <a:t>… now enables entirely new functions (e.g. search engines) that did not</a:t>
            </a:r>
            <a:r>
              <a:rPr lang="is-IS" baseline="0" dirty="0" smtClean="0"/>
              <a:t> even exist with analog processing.</a:t>
            </a:r>
          </a:p>
          <a:p>
            <a:r>
              <a:rPr lang="is-IS" baseline="0" dirty="0" smtClean="0"/>
              <a:t>But: many physical signals are inherently analog. E.g. my voice: I cannot speak ”digital”, and you could not understand me anyway.</a:t>
            </a:r>
            <a:endParaRPr lang="en-US" dirty="0" smtClean="0"/>
          </a:p>
          <a:p>
            <a:endParaRPr lang="en-US" dirty="0" smtClean="0"/>
          </a:p>
          <a:p>
            <a:r>
              <a:rPr lang="en-US" dirty="0" smtClean="0"/>
              <a:t>{signal: [    {name: '</a:t>
            </a:r>
            <a:r>
              <a:rPr lang="en-US" dirty="0" err="1" smtClean="0"/>
              <a:t>clk</a:t>
            </a:r>
            <a:r>
              <a:rPr lang="en-US" dirty="0" smtClean="0"/>
              <a:t>',   wave: 'P....'},  {name: '</a:t>
            </a:r>
            <a:r>
              <a:rPr lang="en-US" dirty="0" err="1" smtClean="0"/>
              <a:t>instr</a:t>
            </a:r>
            <a:r>
              <a:rPr lang="en-US" dirty="0" smtClean="0"/>
              <a:t>', wave: '34534', data: 'instr_1 instr_2 instr_3 instr_4 instr_5'},  {node: '</a:t>
            </a:r>
            <a:r>
              <a:rPr lang="en-US" dirty="0" err="1" smtClean="0"/>
              <a:t>abcdef</a:t>
            </a:r>
            <a:r>
              <a:rPr lang="en-US" dirty="0" smtClean="0"/>
              <a:t>'}],  edge: ['a&lt;-&gt;b t&lt;sub&gt;cycle', 'c&lt;-&gt;b t&lt;sub&gt;cycle', 'c&lt;-&gt;d t&lt;sub&gt;cycle', 'd&lt;-&gt;e t&lt;sub&gt;cycle', 'e&lt;-&gt;f t&lt;sub&gt;cycle', ],   </a:t>
            </a:r>
            <a:r>
              <a:rPr lang="en-US" dirty="0" err="1" smtClean="0"/>
              <a:t>config</a:t>
            </a:r>
            <a:r>
              <a:rPr lang="en-US" dirty="0" smtClean="0"/>
              <a:t>: { </a:t>
            </a:r>
            <a:r>
              <a:rPr lang="en-US" dirty="0" err="1" smtClean="0"/>
              <a:t>hscale</a:t>
            </a:r>
            <a:r>
              <a:rPr lang="en-US" dirty="0" smtClean="0"/>
              <a:t>: 3 }}</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21</a:t>
            </a:fld>
            <a:endParaRPr lang="en-US"/>
          </a:p>
        </p:txBody>
      </p:sp>
    </p:spTree>
    <p:extLst>
      <p:ext uri="{BB962C8B-B14F-4D97-AF65-F5344CB8AC3E}">
        <p14:creationId xmlns:p14="http://schemas.microsoft.com/office/powerpoint/2010/main" val="96421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22</a:t>
            </a:fld>
            <a:endParaRPr lang="en-US"/>
          </a:p>
        </p:txBody>
      </p:sp>
    </p:spTree>
    <p:extLst>
      <p:ext uri="{BB962C8B-B14F-4D97-AF65-F5344CB8AC3E}">
        <p14:creationId xmlns:p14="http://schemas.microsoft.com/office/powerpoint/2010/main" val="65122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{signal: [  {name: '</a:t>
            </a:r>
            <a:r>
              <a:rPr lang="en-US" dirty="0" err="1" smtClean="0"/>
              <a:t>clk</a:t>
            </a:r>
            <a:r>
              <a:rPr lang="en-US" dirty="0" smtClean="0"/>
              <a:t>', wave: '0.H..', node: '..a'},  {                            node: '.</a:t>
            </a:r>
            <a:r>
              <a:rPr lang="en-US" dirty="0" err="1" smtClean="0"/>
              <a:t>bc</a:t>
            </a:r>
            <a:r>
              <a:rPr lang="en-US" dirty="0" smtClean="0"/>
              <a:t>'},  {                            node: '..de'},  {name: 'D',   wave: 'x4.x.', node: '.</a:t>
            </a:r>
            <a:r>
              <a:rPr lang="en-US" dirty="0" err="1" smtClean="0"/>
              <a:t>k.l</a:t>
            </a:r>
            <a:r>
              <a:rPr lang="en-US" dirty="0" smtClean="0"/>
              <a:t>', data: 'Data'},  {                            node: '..</a:t>
            </a:r>
            <a:r>
              <a:rPr lang="en-US" dirty="0" err="1" smtClean="0"/>
              <a:t>f.g</a:t>
            </a:r>
            <a:r>
              <a:rPr lang="en-US" dirty="0" smtClean="0"/>
              <a:t>'},  {name: 'Q',   wave: 'x...4', node: '....h', </a:t>
            </a:r>
            <a:r>
              <a:rPr lang="en-US" dirty="0" err="1" smtClean="0"/>
              <a:t>data:'Data</a:t>
            </a:r>
            <a:r>
              <a:rPr lang="en-US" dirty="0" smtClean="0"/>
              <a:t>'},],  edge: [  		'b&lt;-&gt;c t&lt;sub&gt;setup', 'k-b', 'a-f',  		'd&lt;-&gt;e t&lt;sub&gt;hold', 'e-l',  		'f&lt;-&gt;g t&lt;sub&gt;</a:t>
            </a:r>
            <a:r>
              <a:rPr lang="en-US" dirty="0" err="1" smtClean="0"/>
              <a:t>clk</a:t>
            </a:r>
            <a:r>
              <a:rPr lang="en-US" dirty="0" smtClean="0"/>
              <a:t>-to-Q', 'g-h'	],  </a:t>
            </a:r>
            <a:r>
              <a:rPr lang="en-US" dirty="0" err="1" smtClean="0"/>
              <a:t>config</a:t>
            </a:r>
            <a:r>
              <a:rPr lang="en-US" dirty="0" smtClean="0"/>
              <a:t>: { </a:t>
            </a:r>
            <a:r>
              <a:rPr lang="en-US" dirty="0" err="1" smtClean="0"/>
              <a:t>hscale</a:t>
            </a:r>
            <a:r>
              <a:rPr lang="en-US" dirty="0" smtClean="0"/>
              <a:t>: 1.5 }}</a:t>
            </a:r>
          </a:p>
          <a:p>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23</a:t>
            </a:fld>
            <a:endParaRPr lang="en-US"/>
          </a:p>
        </p:txBody>
      </p:sp>
    </p:spTree>
    <p:extLst>
      <p:ext uri="{BB962C8B-B14F-4D97-AF65-F5344CB8AC3E}">
        <p14:creationId xmlns:p14="http://schemas.microsoft.com/office/powerpoint/2010/main" val="54160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{signal: [  {name: '</a:t>
            </a:r>
            <a:r>
              <a:rPr lang="en-US" dirty="0" err="1" smtClean="0"/>
              <a:t>clk</a:t>
            </a:r>
            <a:r>
              <a:rPr lang="en-US" dirty="0" smtClean="0"/>
              <a:t>',     wave: '0.H..', node: '..a'},  {                                node: '.</a:t>
            </a:r>
            <a:r>
              <a:rPr lang="en-US" dirty="0" err="1" smtClean="0"/>
              <a:t>bc</a:t>
            </a:r>
            <a:r>
              <a:rPr lang="en-US" dirty="0" smtClean="0"/>
              <a:t>'},  {                                node: '..de'},  {name: 'You',     wave: 'z4.z.', node: '.</a:t>
            </a:r>
            <a:r>
              <a:rPr lang="en-US" dirty="0" err="1" smtClean="0"/>
              <a:t>k.l</a:t>
            </a:r>
            <a:r>
              <a:rPr lang="en-US" dirty="0" smtClean="0"/>
              <a:t>', data: "hold-still"},  {name: 'Shutter', wave: 'z.4z.', node: '...h', </a:t>
            </a:r>
            <a:r>
              <a:rPr lang="en-US" dirty="0" err="1" smtClean="0"/>
              <a:t>data:'open</a:t>
            </a:r>
            <a:r>
              <a:rPr lang="en-US" dirty="0" smtClean="0"/>
              <a:t>'},  {                                node: '..</a:t>
            </a:r>
            <a:r>
              <a:rPr lang="en-US" dirty="0" err="1" smtClean="0"/>
              <a:t>f.g</a:t>
            </a:r>
            <a:r>
              <a:rPr lang="en-US" dirty="0" smtClean="0"/>
              <a:t>'},  {name: 'Display', wave: 'z...4', node: '....h', </a:t>
            </a:r>
            <a:r>
              <a:rPr lang="en-US" dirty="0" err="1" smtClean="0"/>
              <a:t>data:'portrait</a:t>
            </a:r>
            <a:r>
              <a:rPr lang="en-US" dirty="0" smtClean="0"/>
              <a:t>'},],  edge: [  		'b&lt;-&gt;c t&lt;sub&gt;setup', 'k-b', 'a-f',  		'd&lt;-&gt;e t&lt;sub&gt;hold', 'e-l',  		'f&lt;-&gt;g t&lt;sub&gt;</a:t>
            </a:r>
            <a:r>
              <a:rPr lang="en-US" dirty="0" err="1" smtClean="0"/>
              <a:t>clk</a:t>
            </a:r>
            <a:r>
              <a:rPr lang="en-US" dirty="0" smtClean="0"/>
              <a:t>-to-Q', 'g-h'	],  </a:t>
            </a:r>
            <a:r>
              <a:rPr lang="en-US" dirty="0" err="1" smtClean="0"/>
              <a:t>config</a:t>
            </a:r>
            <a:r>
              <a:rPr lang="en-US" dirty="0" smtClean="0"/>
              <a:t>: { </a:t>
            </a:r>
            <a:r>
              <a:rPr lang="en-US" dirty="0" err="1" smtClean="0"/>
              <a:t>hscale</a:t>
            </a:r>
            <a:r>
              <a:rPr lang="en-US" dirty="0" smtClean="0"/>
              <a:t>: 1.5 }}</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25</a:t>
            </a:fld>
            <a:endParaRPr lang="en-US"/>
          </a:p>
        </p:txBody>
      </p:sp>
    </p:spTree>
    <p:extLst>
      <p:ext uri="{BB962C8B-B14F-4D97-AF65-F5344CB8AC3E}">
        <p14:creationId xmlns:p14="http://schemas.microsoft.com/office/powerpoint/2010/main" val="105571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a:t>
            </a:r>
            <a:r>
              <a:rPr lang="nl-NL" dirty="0" err="1" smtClean="0"/>
              <a:t>signal</a:t>
            </a:r>
            <a:r>
              <a:rPr lang="nl-NL" dirty="0" smtClean="0"/>
              <a:t>: [  {name: '</a:t>
            </a:r>
            <a:r>
              <a:rPr lang="nl-NL" dirty="0" err="1" smtClean="0"/>
              <a:t>clk</a:t>
            </a:r>
            <a:r>
              <a:rPr lang="nl-NL" dirty="0" smtClean="0"/>
              <a:t>',    wave: '</a:t>
            </a:r>
            <a:r>
              <a:rPr lang="nl-NL" dirty="0" err="1" smtClean="0"/>
              <a:t>H.lH.lH</a:t>
            </a:r>
            <a:r>
              <a:rPr lang="nl-NL" dirty="0" smtClean="0"/>
              <a:t>.', node: '...</a:t>
            </a:r>
            <a:r>
              <a:rPr lang="nl-NL" dirty="0" err="1" smtClean="0"/>
              <a:t>a..b</a:t>
            </a:r>
            <a:r>
              <a:rPr lang="nl-NL" dirty="0" smtClean="0"/>
              <a:t>'},  {name: 'Input',  wave: '23..4..5', node: '.</a:t>
            </a:r>
            <a:r>
              <a:rPr lang="nl-NL" dirty="0" err="1" smtClean="0"/>
              <a:t>c..d..e</a:t>
            </a:r>
            <a:r>
              <a:rPr lang="nl-NL" dirty="0" smtClean="0"/>
              <a:t>', data: 'Input[-1] Input Input[+1] Input[+2]' },  {name: 'CL',     wave: '2.3..4..', node: '..</a:t>
            </a:r>
            <a:r>
              <a:rPr lang="nl-NL" dirty="0" err="1" smtClean="0"/>
              <a:t>f..g</a:t>
            </a:r>
            <a:r>
              <a:rPr lang="nl-NL" dirty="0" smtClean="0"/>
              <a:t>..', data: 'CL[-1] CL CL[+1]' },  {name: 'Output', wave: '22..3..4', node: '.</a:t>
            </a:r>
            <a:r>
              <a:rPr lang="nl-NL" dirty="0" err="1" smtClean="0"/>
              <a:t>h..i..j</a:t>
            </a:r>
            <a:r>
              <a:rPr lang="nl-NL" dirty="0" smtClean="0"/>
              <a:t>', data: 'Output[-1] Output Output[+1]' },  {node: '.</a:t>
            </a:r>
            <a:r>
              <a:rPr lang="nl-NL" dirty="0" err="1" smtClean="0"/>
              <a:t>klmnopq</a:t>
            </a:r>
            <a:r>
              <a:rPr lang="nl-NL" dirty="0" smtClean="0"/>
              <a:t>'},  {node: '...y..</a:t>
            </a:r>
            <a:r>
              <a:rPr lang="nl-NL" dirty="0" err="1" smtClean="0"/>
              <a:t>z</a:t>
            </a:r>
            <a:r>
              <a:rPr lang="nl-NL" dirty="0" smtClean="0"/>
              <a:t>'},], </a:t>
            </a:r>
            <a:r>
              <a:rPr lang="nl-NL" dirty="0" err="1" smtClean="0"/>
              <a:t>edge</a:t>
            </a:r>
            <a:r>
              <a:rPr lang="nl-NL" dirty="0" smtClean="0"/>
              <a:t>: [  'k&lt;-&gt;l t&lt;sub&gt;CL', 'c-k', 'l-f',  'l&lt;-&gt;m t&lt;sub&gt;setup', '</a:t>
            </a:r>
            <a:r>
              <a:rPr lang="nl-NL" dirty="0" err="1" smtClean="0"/>
              <a:t>m-a</a:t>
            </a:r>
            <a:r>
              <a:rPr lang="nl-NL" dirty="0" smtClean="0"/>
              <a:t>',  'm&lt;-&gt;n t&lt;sub&gt;clk-2-q', '</a:t>
            </a:r>
            <a:r>
              <a:rPr lang="nl-NL" dirty="0" err="1" smtClean="0"/>
              <a:t>i-n</a:t>
            </a:r>
            <a:r>
              <a:rPr lang="nl-NL" dirty="0" smtClean="0"/>
              <a:t>',  'c~-&gt;f', 'a~-&gt;i', 'i-&gt;d',  'n&lt;-&gt;o t&lt;sub&gt;CL',  'o&lt;-&gt;p t&lt;sub&gt;setup',  'p&lt;-&gt;q t&lt;sub&gt;clk-2-q',  'd~-&gt;g', 'b~-&gt;j', 'j-&gt;e',  'y&lt;-&gt;</a:t>
            </a:r>
            <a:r>
              <a:rPr lang="nl-NL" dirty="0" err="1" smtClean="0"/>
              <a:t>z</a:t>
            </a:r>
            <a:r>
              <a:rPr lang="nl-NL" dirty="0" smtClean="0"/>
              <a:t> t&lt;sub&gt;</a:t>
            </a:r>
            <a:r>
              <a:rPr lang="nl-NL" dirty="0" err="1" smtClean="0"/>
              <a:t>cycle</a:t>
            </a:r>
            <a:r>
              <a:rPr lang="nl-NL" dirty="0" smtClean="0"/>
              <a:t>&lt;/sub&gt; &gt;= t&lt;sub&gt;</a:t>
            </a:r>
            <a:r>
              <a:rPr lang="nl-NL" dirty="0" err="1" smtClean="0"/>
              <a:t>clk</a:t>
            </a:r>
            <a:r>
              <a:rPr lang="nl-NL" dirty="0" smtClean="0"/>
              <a:t>-</a:t>
            </a:r>
            <a:r>
              <a:rPr lang="nl-NL" dirty="0" err="1" smtClean="0"/>
              <a:t>to</a:t>
            </a:r>
            <a:r>
              <a:rPr lang="nl-NL" dirty="0" smtClean="0"/>
              <a:t>-q&lt;/sub&gt;+t&lt;sub&gt;CL&lt;/sub&gt;+t&lt;sub&gt;setup&lt;/sub&gt;', 'a-y', 'b-</a:t>
            </a:r>
            <a:r>
              <a:rPr lang="nl-NL" dirty="0" err="1" smtClean="0"/>
              <a:t>z</a:t>
            </a:r>
            <a:r>
              <a:rPr lang="nl-NL" dirty="0" smtClean="0"/>
              <a:t>'], </a:t>
            </a:r>
            <a:r>
              <a:rPr lang="nl-NL" dirty="0" err="1" smtClean="0"/>
              <a:t>config</a:t>
            </a:r>
            <a:r>
              <a:rPr lang="nl-NL" dirty="0" smtClean="0"/>
              <a:t>: { </a:t>
            </a:r>
            <a:r>
              <a:rPr lang="nl-NL" dirty="0" err="1" smtClean="0"/>
              <a:t>hscale</a:t>
            </a:r>
            <a:r>
              <a:rPr lang="nl-NL" dirty="0" smtClean="0"/>
              <a:t>: 2 }}</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26</a:t>
            </a:fld>
            <a:endParaRPr lang="en-US"/>
          </a:p>
        </p:txBody>
      </p:sp>
    </p:spTree>
    <p:extLst>
      <p:ext uri="{BB962C8B-B14F-4D97-AF65-F5344CB8AC3E}">
        <p14:creationId xmlns:p14="http://schemas.microsoft.com/office/powerpoint/2010/main" val="104043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{signal: [  {name: '</a:t>
            </a:r>
            <a:r>
              <a:rPr lang="en-US" dirty="0" err="1" smtClean="0"/>
              <a:t>clk</a:t>
            </a:r>
            <a:r>
              <a:rPr lang="en-US" dirty="0" smtClean="0"/>
              <a:t>',        wave: '0.H.l.H', node: '..a...b'},  {                                          node: '.</a:t>
            </a:r>
            <a:r>
              <a:rPr lang="en-US" dirty="0" err="1" smtClean="0"/>
              <a:t>cd..hi</a:t>
            </a:r>
            <a:r>
              <a:rPr lang="en-US" dirty="0" smtClean="0"/>
              <a:t>'},  {                                          node: '..</a:t>
            </a:r>
            <a:r>
              <a:rPr lang="en-US" dirty="0" err="1" smtClean="0"/>
              <a:t>ef</a:t>
            </a:r>
            <a:r>
              <a:rPr lang="en-US" dirty="0" smtClean="0"/>
              <a:t>'},  {name: 'Current PC', wave: '2..3...', node: '...g', data: 'PC PC+4 PC+8'},  {                                          node: '...lm'},  {name: 'Next PC',    wave: '3...4..', node: '.o..</a:t>
            </a:r>
            <a:r>
              <a:rPr lang="en-US" dirty="0" err="1" smtClean="0"/>
              <a:t>rs</a:t>
            </a:r>
            <a:r>
              <a:rPr lang="en-US" dirty="0" smtClean="0"/>
              <a:t>', data:'PC+4 PC+8 PC+12'},],  edge: [  		'c&lt;-&gt;d t&lt;sub&gt;setup', 'c-o', 'a-d',  		'e&lt;-&gt;f t&lt;sub&gt;</a:t>
            </a:r>
            <a:r>
              <a:rPr lang="en-US" dirty="0" err="1" smtClean="0"/>
              <a:t>clk</a:t>
            </a:r>
            <a:r>
              <a:rPr lang="en-US" dirty="0" smtClean="0"/>
              <a:t>-to-Q', 'd-e', 'f-g',  		'l&lt;-&gt;m t&lt;sub&gt;add', 'g-l', 'm-r',  		'h&lt;-&gt;</a:t>
            </a:r>
            <a:r>
              <a:rPr lang="en-US" dirty="0" err="1" smtClean="0"/>
              <a:t>i</a:t>
            </a:r>
            <a:r>
              <a:rPr lang="en-US" dirty="0" smtClean="0"/>
              <a:t> t&lt;sub&gt;setup', 'h-s', 'b-</a:t>
            </a:r>
            <a:r>
              <a:rPr lang="en-US" dirty="0" err="1" smtClean="0"/>
              <a:t>i</a:t>
            </a:r>
            <a:r>
              <a:rPr lang="en-US" dirty="0" smtClean="0"/>
              <a:t>'	],  </a:t>
            </a:r>
            <a:r>
              <a:rPr lang="en-US" dirty="0" err="1" smtClean="0"/>
              <a:t>config</a:t>
            </a:r>
            <a:r>
              <a:rPr lang="en-US" dirty="0" smtClean="0"/>
              <a:t>: { </a:t>
            </a:r>
            <a:r>
              <a:rPr lang="en-US" dirty="0" err="1" smtClean="0"/>
              <a:t>hscale</a:t>
            </a:r>
            <a:r>
              <a:rPr lang="en-US" dirty="0" smtClean="0"/>
              <a:t>: 2 }}</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27</a:t>
            </a:fld>
            <a:endParaRPr lang="en-US"/>
          </a:p>
        </p:txBody>
      </p:sp>
    </p:spTree>
    <p:extLst>
      <p:ext uri="{BB962C8B-B14F-4D97-AF65-F5344CB8AC3E}">
        <p14:creationId xmlns:p14="http://schemas.microsoft.com/office/powerpoint/2010/main" val="1334810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Rectangle 3"/>
          <p:cNvSpPr>
            <a:spLocks noGrp="1" noRot="1" noChangeAspect="1" noChangeArrowheads="1" noTextEdit="1"/>
          </p:cNvSpPr>
          <p:nvPr>
            <p:ph type="sldImg"/>
          </p:nvPr>
        </p:nvSpPr>
        <p:spPr bwMode="auto">
          <a:xfrm>
            <a:off x="381000" y="685800"/>
            <a:ext cx="6096000" cy="3429000"/>
          </a:xfrm>
          <a:noFill/>
          <a:ln cap="flat">
            <a:solidFill>
              <a:srgbClr val="000000"/>
            </a:solidFill>
            <a:miter lim="800000"/>
            <a:headEnd/>
            <a:tailEnd/>
          </a:ln>
        </p:spPr>
      </p:sp>
    </p:spTree>
    <p:extLst>
      <p:ext uri="{BB962C8B-B14F-4D97-AF65-F5344CB8AC3E}">
        <p14:creationId xmlns:p14="http://schemas.microsoft.com/office/powerpoint/2010/main" val="1208082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{signal: [  {name: '</a:t>
            </a:r>
            <a:r>
              <a:rPr lang="en-US" dirty="0" err="1" smtClean="0"/>
              <a:t>clk</a:t>
            </a:r>
            <a:r>
              <a:rPr lang="en-US" dirty="0" smtClean="0"/>
              <a:t>',  wave: 'P.............'},  {name: 'data', wave: '101..010.101.0', node: '..a', data: '1 0 1 1'},  {node: '..</a:t>
            </a:r>
            <a:r>
              <a:rPr lang="en-US" dirty="0" err="1" smtClean="0"/>
              <a:t>b..c</a:t>
            </a:r>
            <a:r>
              <a:rPr lang="en-US" dirty="0" smtClean="0"/>
              <a:t>.......d'}], edge: [  'b&lt;-&gt;c preamble',  'c&lt;-&gt;d 1st Byte (8 bits)', 'a-b'],foot: {tock:-5 }, </a:t>
            </a:r>
            <a:r>
              <a:rPr lang="en-US" dirty="0" err="1" smtClean="0"/>
              <a:t>config</a:t>
            </a:r>
            <a:r>
              <a:rPr lang="en-US" dirty="0" smtClean="0"/>
              <a:t>: { </a:t>
            </a:r>
            <a:r>
              <a:rPr lang="en-US" dirty="0" err="1" smtClean="0"/>
              <a:t>hscale</a:t>
            </a:r>
            <a:r>
              <a:rPr lang="en-US" dirty="0" smtClean="0"/>
              <a:t>: 1 }}</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29</a:t>
            </a:fld>
            <a:endParaRPr lang="en-US"/>
          </a:p>
        </p:txBody>
      </p:sp>
    </p:spTree>
    <p:extLst>
      <p:ext uri="{BB962C8B-B14F-4D97-AF65-F5344CB8AC3E}">
        <p14:creationId xmlns:p14="http://schemas.microsoft.com/office/powerpoint/2010/main" val="1164629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1166125" y="588119"/>
            <a:ext cx="4539781" cy="3416096"/>
          </a:xfrm>
          <a:prstGeom prst="rect">
            <a:avLst/>
          </a:prstGeom>
          <a:solidFill>
            <a:srgbClr val="FFFFFF"/>
          </a:solidFill>
          <a:ln w="9525">
            <a:solidFill>
              <a:srgbClr val="000000"/>
            </a:solidFill>
            <a:miter lim="800000"/>
            <a:headEnd/>
            <a:tailEnd/>
          </a:ln>
          <a:effectLst/>
        </p:spPr>
        <p:txBody>
          <a:bodyPr wrap="none" lIns="89959" tIns="44979" rIns="89959" bIns="44979" anchor="ctr">
            <a:prstTxWarp prst="textNoShape">
              <a:avLst/>
            </a:prstTxWarp>
          </a:bodyPr>
          <a:lstStyle/>
          <a:p>
            <a:endParaRPr lang="en-US"/>
          </a:p>
        </p:txBody>
      </p:sp>
      <p:sp>
        <p:nvSpPr>
          <p:cNvPr id="40962" name="Text Box 2"/>
          <p:cNvSpPr txBox="1">
            <a:spLocks noGrp="1" noChangeArrowheads="1"/>
          </p:cNvSpPr>
          <p:nvPr>
            <p:ph type="body"/>
          </p:nvPr>
        </p:nvSpPr>
        <p:spPr bwMode="auto">
          <a:xfrm>
            <a:off x="516026" y="4346763"/>
            <a:ext cx="5910133" cy="412309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r>
              <a:rPr lang="en-US" dirty="0" smtClean="0"/>
              <a:t>{signal: [  {name: '</a:t>
            </a:r>
            <a:r>
              <a:rPr lang="en-US" dirty="0" err="1" smtClean="0"/>
              <a:t>clk</a:t>
            </a:r>
            <a:r>
              <a:rPr lang="en-US" dirty="0" smtClean="0"/>
              <a:t>', wave: '</a:t>
            </a:r>
            <a:r>
              <a:rPr lang="en-US" dirty="0" err="1" smtClean="0"/>
              <a:t>l.H.l.H.l.H.l.H.l.H.l.H.l</a:t>
            </a:r>
            <a:r>
              <a:rPr lang="en-US" dirty="0" smtClean="0"/>
              <a:t>'},  {name: 'in',  wave: '1...0...1...........0....'},  {name: 'out', wave: '0..................1...0.'},  {name: 'state', wave: '3..4...3...4...5...3...3.', data:['S0', 'S0', 'S1', 'S0', 'S1', 'S2', 'S0']},]}</a:t>
            </a:r>
            <a:endParaRPr lang="en-US" dirty="0"/>
          </a:p>
        </p:txBody>
      </p:sp>
    </p:spTree>
    <p:extLst>
      <p:ext uri="{BB962C8B-B14F-4D97-AF65-F5344CB8AC3E}">
        <p14:creationId xmlns:p14="http://schemas.microsoft.com/office/powerpoint/2010/main" val="897818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1166125" y="588119"/>
            <a:ext cx="4539781" cy="3416096"/>
          </a:xfrm>
          <a:prstGeom prst="rect">
            <a:avLst/>
          </a:prstGeom>
          <a:solidFill>
            <a:srgbClr val="FFFFFF"/>
          </a:solidFill>
          <a:ln w="9525">
            <a:solidFill>
              <a:srgbClr val="000000"/>
            </a:solidFill>
            <a:miter lim="800000"/>
            <a:headEnd/>
            <a:tailEnd/>
          </a:ln>
          <a:effectLst/>
        </p:spPr>
        <p:txBody>
          <a:bodyPr wrap="none" lIns="89959" tIns="44979" rIns="89959" bIns="44979" anchor="ctr">
            <a:prstTxWarp prst="textNoShape">
              <a:avLst/>
            </a:prstTxWarp>
          </a:bodyPr>
          <a:lstStyle/>
          <a:p>
            <a:endParaRPr lang="en-US"/>
          </a:p>
        </p:txBody>
      </p:sp>
      <p:sp>
        <p:nvSpPr>
          <p:cNvPr id="40962" name="Text Box 2"/>
          <p:cNvSpPr txBox="1">
            <a:spLocks noGrp="1" noChangeArrowheads="1"/>
          </p:cNvSpPr>
          <p:nvPr>
            <p:ph type="body"/>
          </p:nvPr>
        </p:nvSpPr>
        <p:spPr bwMode="auto">
          <a:xfrm>
            <a:off x="516026" y="4346763"/>
            <a:ext cx="5910133" cy="412309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r>
              <a:rPr lang="en-US" dirty="0" smtClean="0"/>
              <a:t>{signal: [  {name: '</a:t>
            </a:r>
            <a:r>
              <a:rPr lang="en-US" dirty="0" err="1" smtClean="0"/>
              <a:t>clk</a:t>
            </a:r>
            <a:r>
              <a:rPr lang="en-US" dirty="0" smtClean="0"/>
              <a:t>', wave: '</a:t>
            </a:r>
            <a:r>
              <a:rPr lang="en-US" dirty="0" err="1" smtClean="0"/>
              <a:t>l.H.l.H.l.H.l.H.l.H.l.H.l</a:t>
            </a:r>
            <a:r>
              <a:rPr lang="en-US" dirty="0" smtClean="0"/>
              <a:t>'},  {name: 'in',  wave: '1...0...1...........0....'},  {name: 'out', wave: '0..................1...0.'},  {name: 'state', wave: '3..4...3...4...5...3...3.', data:['S0', 'S0', 'S1', 'S0', 'S1', 'S2', 'S0']},]}</a:t>
            </a:r>
            <a:endParaRPr lang="en-US" dirty="0"/>
          </a:p>
        </p:txBody>
      </p:sp>
    </p:spTree>
    <p:extLst>
      <p:ext uri="{BB962C8B-B14F-4D97-AF65-F5344CB8AC3E}">
        <p14:creationId xmlns:p14="http://schemas.microsoft.com/office/powerpoint/2010/main" val="150653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bwMode="auto">
          <a:xfrm>
            <a:off x="515939" y="4341813"/>
            <a:ext cx="5910262" cy="4116387"/>
          </a:xfrm>
          <a:noFill/>
        </p:spPr>
        <p:txBody>
          <a:bodyPr wrap="square" lIns="90475" tIns="44444" rIns="90475" bIns="44444" numCol="1" anchor="t" anchorCtr="0" compatLnSpc="1">
            <a:prstTxWarp prst="textNoShape">
              <a:avLst/>
            </a:prstTxWarp>
          </a:bodyPr>
          <a:lstStyle/>
          <a:p>
            <a:pPr eaLnBrk="1" hangingPunct="1">
              <a:spcBef>
                <a:spcPct val="0"/>
              </a:spcBef>
            </a:pPr>
            <a:endParaRPr lang="en-US"/>
          </a:p>
        </p:txBody>
      </p:sp>
      <p:sp>
        <p:nvSpPr>
          <p:cNvPr id="22531" name="Rectangle 3"/>
          <p:cNvSpPr>
            <a:spLocks noGrp="1" noRot="1" noChangeAspect="1" noChangeArrowheads="1"/>
          </p:cNvSpPr>
          <p:nvPr>
            <p:ph type="sldImg"/>
          </p:nvPr>
        </p:nvSpPr>
        <p:spPr bwMode="auto">
          <a:xfrm>
            <a:off x="400050" y="585788"/>
            <a:ext cx="6070600" cy="3416300"/>
          </a:xfrm>
          <a:noFill/>
          <a:ln>
            <a:solidFill>
              <a:srgbClr val="000000"/>
            </a:solidFill>
            <a:miter lim="800000"/>
            <a:headEnd/>
            <a:tailE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1166125" y="588119"/>
            <a:ext cx="4539781" cy="3416096"/>
          </a:xfrm>
          <a:prstGeom prst="rect">
            <a:avLst/>
          </a:prstGeom>
          <a:solidFill>
            <a:srgbClr val="FFFFFF"/>
          </a:solidFill>
          <a:ln w="9525">
            <a:solidFill>
              <a:srgbClr val="000000"/>
            </a:solidFill>
            <a:miter lim="800000"/>
            <a:headEnd/>
            <a:tailEnd/>
          </a:ln>
          <a:effectLst/>
        </p:spPr>
        <p:txBody>
          <a:bodyPr wrap="none" lIns="89959" tIns="44979" rIns="89959" bIns="44979" anchor="ctr">
            <a:prstTxWarp prst="textNoShape">
              <a:avLst/>
            </a:prstTxWarp>
          </a:bodyPr>
          <a:lstStyle/>
          <a:p>
            <a:endParaRPr lang="en-US"/>
          </a:p>
        </p:txBody>
      </p:sp>
      <p:sp>
        <p:nvSpPr>
          <p:cNvPr id="43010" name="Text Box 2"/>
          <p:cNvSpPr txBox="1">
            <a:spLocks noGrp="1" noChangeArrowheads="1"/>
          </p:cNvSpPr>
          <p:nvPr>
            <p:ph type="body"/>
          </p:nvPr>
        </p:nvSpPr>
        <p:spPr bwMode="auto">
          <a:xfrm>
            <a:off x="516026" y="4346763"/>
            <a:ext cx="5910133" cy="412309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dirty="0"/>
          </a:p>
        </p:txBody>
      </p:sp>
    </p:spTree>
    <p:extLst>
      <p:ext uri="{BB962C8B-B14F-4D97-AF65-F5344CB8AC3E}">
        <p14:creationId xmlns:p14="http://schemas.microsoft.com/office/powerpoint/2010/main" val="270537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1166125" y="588119"/>
            <a:ext cx="4539781" cy="3416096"/>
          </a:xfrm>
          <a:prstGeom prst="rect">
            <a:avLst/>
          </a:prstGeom>
          <a:solidFill>
            <a:srgbClr val="FFFFFF"/>
          </a:solidFill>
          <a:ln w="9525">
            <a:solidFill>
              <a:srgbClr val="000000"/>
            </a:solidFill>
            <a:miter lim="800000"/>
            <a:headEnd/>
            <a:tailEnd/>
          </a:ln>
          <a:effectLst/>
        </p:spPr>
        <p:txBody>
          <a:bodyPr wrap="none" lIns="89959" tIns="44979" rIns="89959" bIns="44979" anchor="ctr">
            <a:prstTxWarp prst="textNoShape">
              <a:avLst/>
            </a:prstTxWarp>
          </a:bodyPr>
          <a:lstStyle/>
          <a:p>
            <a:endParaRPr lang="en-US"/>
          </a:p>
        </p:txBody>
      </p:sp>
      <p:sp>
        <p:nvSpPr>
          <p:cNvPr id="43010" name="Text Box 2"/>
          <p:cNvSpPr txBox="1">
            <a:spLocks noGrp="1" noChangeArrowheads="1"/>
          </p:cNvSpPr>
          <p:nvPr>
            <p:ph type="body"/>
          </p:nvPr>
        </p:nvSpPr>
        <p:spPr bwMode="auto">
          <a:xfrm>
            <a:off x="516026" y="4346763"/>
            <a:ext cx="5910133" cy="412309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dirty="0"/>
          </a:p>
        </p:txBody>
      </p:sp>
    </p:spTree>
    <p:extLst>
      <p:ext uri="{BB962C8B-B14F-4D97-AF65-F5344CB8AC3E}">
        <p14:creationId xmlns:p14="http://schemas.microsoft.com/office/powerpoint/2010/main" val="1086552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34</a:t>
            </a:fld>
            <a:endParaRPr lang="en-US"/>
          </a:p>
        </p:txBody>
      </p:sp>
    </p:spTree>
    <p:extLst>
      <p:ext uri="{BB962C8B-B14F-4D97-AF65-F5344CB8AC3E}">
        <p14:creationId xmlns:p14="http://schemas.microsoft.com/office/powerpoint/2010/main" val="1899193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1166125" y="588119"/>
            <a:ext cx="4539781" cy="3416096"/>
          </a:xfrm>
          <a:prstGeom prst="rect">
            <a:avLst/>
          </a:prstGeom>
          <a:solidFill>
            <a:srgbClr val="FFFFFF"/>
          </a:solidFill>
          <a:ln w="9525">
            <a:solidFill>
              <a:srgbClr val="000000"/>
            </a:solidFill>
            <a:miter lim="800000"/>
            <a:headEnd/>
            <a:tailEnd/>
          </a:ln>
          <a:effectLst/>
        </p:spPr>
        <p:txBody>
          <a:bodyPr wrap="none" lIns="89959" tIns="44979" rIns="89959" bIns="44979" anchor="ctr">
            <a:prstTxWarp prst="textNoShape">
              <a:avLst/>
            </a:prstTxWarp>
          </a:bodyPr>
          <a:lstStyle/>
          <a:p>
            <a:endParaRPr lang="en-US"/>
          </a:p>
        </p:txBody>
      </p:sp>
      <p:sp>
        <p:nvSpPr>
          <p:cNvPr id="39938" name="Text Box 2"/>
          <p:cNvSpPr txBox="1">
            <a:spLocks noGrp="1" noChangeArrowheads="1"/>
          </p:cNvSpPr>
          <p:nvPr>
            <p:ph type="body"/>
          </p:nvPr>
        </p:nvSpPr>
        <p:spPr bwMode="auto">
          <a:xfrm>
            <a:off x="516026" y="4346763"/>
            <a:ext cx="5910133" cy="412309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70090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Rectangle 3"/>
          <p:cNvSpPr>
            <a:spLocks noGrp="1" noRot="1" noChangeAspect="1" noChangeArrowheads="1" noTextEdit="1"/>
          </p:cNvSpPr>
          <p:nvPr>
            <p:ph type="sldImg"/>
          </p:nvPr>
        </p:nvSpPr>
        <p:spPr bwMode="auto">
          <a:xfrm>
            <a:off x="381000" y="685800"/>
            <a:ext cx="6096000" cy="3429000"/>
          </a:xfrm>
          <a:noFill/>
          <a:ln cap="flat">
            <a:solidFill>
              <a:srgbClr val="000000"/>
            </a:solidFill>
            <a:miter lim="800000"/>
            <a:headEnd/>
            <a:tailEn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2560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r>
              <a:rPr lang="en-US" dirty="0" smtClean="0">
                <a:latin typeface="Arial" charset="0"/>
              </a:rPr>
              <a:t>Go to </a:t>
            </a:r>
            <a:r>
              <a:rPr lang="en-US" dirty="0" err="1" smtClean="0">
                <a:latin typeface="Arial" charset="0"/>
              </a:rPr>
              <a:t>Logisim</a:t>
            </a:r>
            <a:r>
              <a:rPr lang="en-US" baseline="0" dirty="0" smtClean="0">
                <a:latin typeface="Arial" charset="0"/>
              </a:rPr>
              <a:t> and do design from </a:t>
            </a:r>
            <a:r>
              <a:rPr lang="en-US" baseline="0" dirty="0" err="1" smtClean="0">
                <a:latin typeface="Arial" charset="0"/>
              </a:rPr>
              <a:t>mux</a:t>
            </a:r>
            <a:endParaRPr lang="en-US" dirty="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2765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2969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r>
              <a:rPr lang="en-US" dirty="0" smtClean="0">
                <a:latin typeface="Arial" charset="0"/>
              </a:rPr>
              <a:t>Draw on Board,</a:t>
            </a:r>
            <a:r>
              <a:rPr lang="en-US" baseline="0" dirty="0" smtClean="0">
                <a:latin typeface="Arial" charset="0"/>
              </a:rPr>
              <a:t> Build in </a:t>
            </a:r>
            <a:r>
              <a:rPr lang="en-US" baseline="0" dirty="0" err="1" smtClean="0">
                <a:latin typeface="Arial" charset="0"/>
              </a:rPr>
              <a:t>Logisim</a:t>
            </a:r>
            <a:r>
              <a:rPr lang="en-US" baseline="0" dirty="0" smtClean="0">
                <a:latin typeface="Arial" charset="0"/>
              </a:rPr>
              <a:t>, create as </a:t>
            </a:r>
            <a:r>
              <a:rPr lang="en-US" baseline="0" dirty="0" err="1" smtClean="0">
                <a:latin typeface="Arial" charset="0"/>
              </a:rPr>
              <a:t>subcircuit</a:t>
            </a:r>
            <a:r>
              <a:rPr lang="en-US" baseline="0" dirty="0" smtClean="0">
                <a:latin typeface="Arial" charset="0"/>
              </a:rPr>
              <a:t> my </a:t>
            </a:r>
            <a:r>
              <a:rPr lang="en-US" baseline="0" dirty="0" err="1" smtClean="0">
                <a:latin typeface="Arial" charset="0"/>
              </a:rPr>
              <a:t>mux</a:t>
            </a:r>
            <a:endParaRPr lang="en-US" baseline="0" dirty="0" smtClean="0">
              <a:latin typeface="Arial" charset="0"/>
            </a:endParaRPr>
          </a:p>
          <a:p>
            <a:endParaRPr lang="en-US" baseline="0" dirty="0" smtClean="0">
              <a:latin typeface="Arial" charset="0"/>
            </a:endParaRPr>
          </a:p>
          <a:p>
            <a:r>
              <a:rPr lang="en-US" baseline="0" dirty="0" smtClean="0">
                <a:latin typeface="Arial" charset="0"/>
              </a:rPr>
              <a:t>Make </a:t>
            </a:r>
            <a:r>
              <a:rPr lang="en-US" baseline="0" dirty="0" err="1" smtClean="0">
                <a:latin typeface="Arial" charset="0"/>
              </a:rPr>
              <a:t>s</a:t>
            </a:r>
            <a:r>
              <a:rPr lang="en-US" baseline="0" dirty="0" smtClean="0">
                <a:latin typeface="Arial" charset="0"/>
              </a:rPr>
              <a:t> north facing</a:t>
            </a:r>
            <a:endParaRPr lang="en-US" dirty="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Rectangle 3"/>
          <p:cNvSpPr>
            <a:spLocks noGrp="1" noRot="1" noChangeAspect="1" noChangeArrowheads="1" noTextEdit="1"/>
          </p:cNvSpPr>
          <p:nvPr>
            <p:ph type="sldImg"/>
          </p:nvPr>
        </p:nvSpPr>
        <p:spPr bwMode="auto">
          <a:xfrm>
            <a:off x="381000" y="685800"/>
            <a:ext cx="6096000" cy="3429000"/>
          </a:xfrm>
          <a:noFill/>
          <a:ln cap="flat">
            <a:solidFill>
              <a:srgbClr val="000000"/>
            </a:solidFill>
            <a:miter lim="800000"/>
            <a:headEnd/>
            <a:tailEnd/>
          </a:ln>
        </p:spPr>
      </p:sp>
    </p:spTree>
    <p:extLst>
      <p:ext uri="{BB962C8B-B14F-4D97-AF65-F5344CB8AC3E}">
        <p14:creationId xmlns:p14="http://schemas.microsoft.com/office/powerpoint/2010/main" val="590215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4505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4710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5529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2" tIns="44971" rIns="89942" bIns="44971"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36" tIns="44968" rIns="89936" bIns="44968" numCol="1" anchor="t" anchorCtr="0" compatLnSpc="1">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bwMode="auto">
          <a:xfrm>
            <a:off x="515938" y="4343400"/>
            <a:ext cx="5910262" cy="4116388"/>
          </a:xfrm>
          <a:noFill/>
        </p:spPr>
        <p:txBody>
          <a:bodyPr wrap="square" lIns="91996" tIns="45192" rIns="91996" bIns="45192" numCol="1" anchor="t" anchorCtr="0" compatLnSpc="1">
            <a:prstTxWarp prst="textNoShape">
              <a:avLst/>
            </a:prstTxWarp>
          </a:bodyPr>
          <a:lstStyle/>
          <a:p>
            <a:r>
              <a:rPr lang="en-US" dirty="0"/>
              <a:t>In today’s lecture, I will show you how to implement the following subset of </a:t>
            </a:r>
            <a:r>
              <a:rPr lang="en-US" dirty="0" smtClean="0"/>
              <a:t>RISC-V </a:t>
            </a:r>
            <a:r>
              <a:rPr lang="en-US" dirty="0"/>
              <a:t>instructions: add, subtract, or immediate, load, store, branch, and the jump instruction.</a:t>
            </a:r>
          </a:p>
          <a:p>
            <a:r>
              <a:rPr lang="en-US" dirty="0"/>
              <a:t>The Add and Subtract instructions use the R format.  The Op together with the </a:t>
            </a:r>
            <a:r>
              <a:rPr lang="en-US" dirty="0" err="1"/>
              <a:t>Func</a:t>
            </a:r>
            <a:r>
              <a:rPr lang="en-US" dirty="0"/>
              <a:t> fields together specified all the different kinds of add and subtract instructions.</a:t>
            </a:r>
          </a:p>
          <a:p>
            <a:r>
              <a:rPr lang="en-US" dirty="0" err="1"/>
              <a:t>Rs</a:t>
            </a:r>
            <a:r>
              <a:rPr lang="en-US" dirty="0"/>
              <a:t> and </a:t>
            </a:r>
            <a:r>
              <a:rPr lang="en-US" dirty="0" err="1"/>
              <a:t>Rt</a:t>
            </a:r>
            <a:r>
              <a:rPr lang="en-US" dirty="0"/>
              <a:t> specifies the source registers.  And the Rd field specifies the destination register.</a:t>
            </a:r>
          </a:p>
          <a:p>
            <a:r>
              <a:rPr lang="en-US" dirty="0"/>
              <a:t>The Or immediate instruction uses the I format.  It only uses one source register, </a:t>
            </a:r>
            <a:r>
              <a:rPr lang="en-US" dirty="0" err="1"/>
              <a:t>Rs</a:t>
            </a:r>
            <a:r>
              <a:rPr lang="en-US" dirty="0"/>
              <a:t>.  The other operand comes from the immediate field. The </a:t>
            </a:r>
            <a:r>
              <a:rPr lang="en-US" dirty="0" err="1"/>
              <a:t>Rt</a:t>
            </a:r>
            <a:r>
              <a:rPr lang="en-US" dirty="0"/>
              <a:t> field is used to specified the destination register. (Note that </a:t>
            </a:r>
            <a:r>
              <a:rPr lang="en-US" dirty="0" err="1"/>
              <a:t>dest</a:t>
            </a:r>
            <a:r>
              <a:rPr lang="en-US" dirty="0"/>
              <a:t> is the </a:t>
            </a:r>
            <a:r>
              <a:rPr lang="en-US" dirty="0" err="1"/>
              <a:t>Rt</a:t>
            </a:r>
            <a:r>
              <a:rPr lang="en-US" dirty="0"/>
              <a:t> field!)</a:t>
            </a:r>
          </a:p>
          <a:p>
            <a:r>
              <a:rPr lang="en-US" dirty="0"/>
              <a:t>Both the load and store instructions use the I format and both add the </a:t>
            </a:r>
            <a:r>
              <a:rPr lang="en-US" dirty="0" err="1"/>
              <a:t>Rs</a:t>
            </a:r>
            <a:r>
              <a:rPr lang="en-US" dirty="0"/>
              <a:t> and the immediate filed together to from the memory address.</a:t>
            </a:r>
          </a:p>
          <a:p>
            <a:r>
              <a:rPr lang="en-US" dirty="0"/>
              <a:t>The difference is that the load instruction will load the data from memory into </a:t>
            </a:r>
            <a:r>
              <a:rPr lang="en-US" dirty="0" err="1"/>
              <a:t>Rt</a:t>
            </a:r>
            <a:r>
              <a:rPr lang="en-US" dirty="0"/>
              <a:t> while the store instruction will store the data in </a:t>
            </a:r>
            <a:r>
              <a:rPr lang="en-US" dirty="0" err="1"/>
              <a:t>Rt</a:t>
            </a:r>
            <a:r>
              <a:rPr lang="en-US" dirty="0"/>
              <a:t> into the memory.</a:t>
            </a:r>
          </a:p>
          <a:p>
            <a:r>
              <a:rPr lang="en-US" dirty="0"/>
              <a:t>The branch on equal instruction also uses the I format.  Here </a:t>
            </a:r>
            <a:r>
              <a:rPr lang="en-US" dirty="0" err="1"/>
              <a:t>Rs</a:t>
            </a:r>
            <a:r>
              <a:rPr lang="en-US" dirty="0"/>
              <a:t> and </a:t>
            </a:r>
            <a:r>
              <a:rPr lang="en-US" dirty="0" err="1"/>
              <a:t>Rt</a:t>
            </a:r>
            <a:r>
              <a:rPr lang="en-US" dirty="0"/>
              <a:t> are used to specified the registers we need to compare.</a:t>
            </a:r>
          </a:p>
          <a:p>
            <a:r>
              <a:rPr lang="en-US" dirty="0"/>
              <a:t>If these two registers are equal, we will branch to a location offset by the immediate field.</a:t>
            </a:r>
          </a:p>
          <a:p>
            <a:r>
              <a:rPr lang="en-US" dirty="0"/>
              <a:t>Finally, the jump instruction uses the J format and always causes the program to jump to a memory location specified in the address field. </a:t>
            </a:r>
          </a:p>
          <a:p>
            <a:r>
              <a:rPr lang="en-US" dirty="0"/>
              <a:t>I know I went over this rather quickly and you may have missed something.  But don’t worry, this is just an overview.  You will keep seeing these (point to the format) all day today.</a:t>
            </a:r>
          </a:p>
          <a:p>
            <a:endParaRPr lang="en-US" dirty="0"/>
          </a:p>
          <a:p>
            <a:r>
              <a:rPr lang="en-US" dirty="0"/>
              <a:t>+3 = 13 min. (X:53)</a:t>
            </a:r>
          </a:p>
        </p:txBody>
      </p:sp>
      <p:sp>
        <p:nvSpPr>
          <p:cNvPr id="25603" name="Rectangle 3"/>
          <p:cNvSpPr>
            <a:spLocks noGrp="1" noRot="1" noChangeAspect="1" noChangeArrowheads="1"/>
          </p:cNvSpPr>
          <p:nvPr>
            <p:ph type="sldImg"/>
          </p:nvPr>
        </p:nvSpPr>
        <p:spPr bwMode="auto">
          <a:xfrm>
            <a:off x="404813" y="588963"/>
            <a:ext cx="6065837" cy="3413125"/>
          </a:xfrm>
          <a:noFill/>
          <a:ln>
            <a:solidFill>
              <a:srgbClr val="000000"/>
            </a:solidFill>
            <a:miter lim="800000"/>
            <a:headEnd/>
            <a:tailEn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p:cNvSpPr>
          <p:nvPr>
            <p:ph type="sldImg"/>
          </p:nvPr>
        </p:nvSpPr>
        <p:spPr bwMode="auto">
          <a:xfrm>
            <a:off x="400050" y="587375"/>
            <a:ext cx="6070600" cy="3414713"/>
          </a:xfrm>
          <a:solidFill>
            <a:srgbClr val="FFFFFF"/>
          </a:solidFill>
          <a:ln>
            <a:solidFill>
              <a:srgbClr val="000000"/>
            </a:solidFill>
            <a:miter lim="800000"/>
            <a:headEnd/>
            <a:tailEnd/>
          </a:ln>
        </p:spPr>
      </p:sp>
      <p:sp>
        <p:nvSpPr>
          <p:cNvPr id="27651" name="Rectangle 3"/>
          <p:cNvSpPr>
            <a:spLocks noGrp="1" noChangeArrowheads="1"/>
          </p:cNvSpPr>
          <p:nvPr>
            <p:ph type="body" idx="1"/>
          </p:nvPr>
        </p:nvSpPr>
        <p:spPr bwMode="auto">
          <a:xfrm>
            <a:off x="515938" y="4343400"/>
            <a:ext cx="5910262" cy="4114800"/>
          </a:xfrm>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Do on black</a:t>
            </a:r>
            <a:r>
              <a:rPr lang="en-US" baseline="0" dirty="0" smtClean="0"/>
              <a:t> board</a:t>
            </a:r>
          </a:p>
          <a:p>
            <a:r>
              <a:rPr lang="en-US" baseline="0" dirty="0" smtClean="0"/>
              <a:t>First write truth table</a:t>
            </a:r>
          </a:p>
          <a:p>
            <a:r>
              <a:rPr lang="en-US" baseline="0" dirty="0" smtClean="0"/>
              <a:t>Then minimize and check truth table</a:t>
            </a:r>
          </a:p>
          <a:p>
            <a:r>
              <a:rPr lang="en-US" dirty="0" smtClean="0"/>
              <a:t>From distribution</a:t>
            </a:r>
            <a:r>
              <a:rPr lang="en-US" baseline="0" dirty="0" smtClean="0"/>
              <a:t>: </a:t>
            </a:r>
            <a:r>
              <a:rPr lang="en-US" baseline="0" dirty="0" err="1" smtClean="0"/>
              <a:t>a(b</a:t>
            </a:r>
            <a:r>
              <a:rPr lang="en-US" baseline="0" dirty="0" smtClean="0"/>
              <a:t> +1) + </a:t>
            </a:r>
            <a:r>
              <a:rPr lang="en-US" baseline="0" dirty="0" err="1" smtClean="0"/>
              <a:t>c</a:t>
            </a:r>
            <a:endParaRPr lang="en-US" baseline="0" dirty="0" smtClean="0"/>
          </a:p>
          <a:p>
            <a:r>
              <a:rPr lang="en-US" baseline="0" dirty="0" err="1" smtClean="0"/>
              <a:t>Froms</a:t>
            </a:r>
            <a:r>
              <a:rPr lang="en-US" baseline="0" dirty="0" smtClean="0"/>
              <a:t> laws of 0s and 1s: b+1 = 1</a:t>
            </a:r>
          </a:p>
          <a:p>
            <a:r>
              <a:rPr lang="en-US" baseline="0" dirty="0" smtClean="0"/>
              <a:t>= a + </a:t>
            </a:r>
            <a:r>
              <a:rPr lang="en-US" baseline="0" dirty="0" err="1" smtClean="0"/>
              <a:t>c</a:t>
            </a:r>
            <a:endParaRPr lang="en-US" baseline="0" dirty="0" smtClean="0"/>
          </a:p>
          <a:p>
            <a:r>
              <a:rPr lang="en-US" baseline="0" dirty="0" smtClean="0"/>
              <a:t>Truth Table</a:t>
            </a:r>
          </a:p>
          <a:p>
            <a:r>
              <a:rPr lang="en-US" baseline="0" dirty="0" smtClean="0"/>
              <a:t>a </a:t>
            </a:r>
            <a:r>
              <a:rPr lang="en-US" baseline="0" dirty="0" err="1" smtClean="0"/>
              <a:t>b</a:t>
            </a:r>
            <a:r>
              <a:rPr lang="en-US" baseline="0" dirty="0" smtClean="0"/>
              <a:t> </a:t>
            </a:r>
            <a:r>
              <a:rPr lang="en-US" baseline="0" dirty="0" err="1" smtClean="0"/>
              <a:t>c</a:t>
            </a:r>
            <a:r>
              <a:rPr lang="en-US" baseline="0" dirty="0" smtClean="0"/>
              <a:t> </a:t>
            </a:r>
            <a:r>
              <a:rPr lang="en-US" baseline="0" dirty="0" err="1" smtClean="0"/>
              <a:t>y</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0 0 0 0</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0 0 1 1</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0 0 1 1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10</a:t>
            </a:fld>
            <a:endParaRPr lang="en-US" dirty="0"/>
          </a:p>
        </p:txBody>
      </p:sp>
    </p:spTree>
    <p:extLst>
      <p:ext uri="{BB962C8B-B14F-4D97-AF65-F5344CB8AC3E}">
        <p14:creationId xmlns:p14="http://schemas.microsoft.com/office/powerpoint/2010/main" val="518287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p:cNvSpPr>
          <p:nvPr>
            <p:ph type="sldImg"/>
          </p:nvPr>
        </p:nvSpPr>
        <p:spPr bwMode="auto">
          <a:xfrm>
            <a:off x="400050" y="587375"/>
            <a:ext cx="6070600" cy="3414713"/>
          </a:xfrm>
          <a:solidFill>
            <a:srgbClr val="FFFFFF"/>
          </a:solidFill>
          <a:ln>
            <a:solidFill>
              <a:srgbClr val="000000"/>
            </a:solidFill>
            <a:miter lim="800000"/>
            <a:headEnd/>
            <a:tailEnd/>
          </a:ln>
        </p:spPr>
      </p:sp>
      <p:sp>
        <p:nvSpPr>
          <p:cNvPr id="30723" name="Rectangle 3"/>
          <p:cNvSpPr>
            <a:spLocks noGrp="1" noChangeArrowheads="1"/>
          </p:cNvSpPr>
          <p:nvPr>
            <p:ph type="body" idx="1"/>
          </p:nvPr>
        </p:nvSpPr>
        <p:spPr bwMode="auto">
          <a:xfrm>
            <a:off x="515938" y="4343400"/>
            <a:ext cx="5910262" cy="4114800"/>
          </a:xfrm>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p:cNvSpPr>
          <p:nvPr>
            <p:ph type="sldImg"/>
          </p:nvPr>
        </p:nvSpPr>
        <p:spPr bwMode="auto">
          <a:xfrm>
            <a:off x="400050" y="587375"/>
            <a:ext cx="6070600" cy="3414713"/>
          </a:xfrm>
          <a:solidFill>
            <a:srgbClr val="FFFFFF"/>
          </a:solidFill>
          <a:ln>
            <a:solidFill>
              <a:srgbClr val="000000"/>
            </a:solidFill>
            <a:miter lim="800000"/>
            <a:headEnd/>
            <a:tailEnd/>
          </a:ln>
        </p:spPr>
      </p:sp>
      <p:sp>
        <p:nvSpPr>
          <p:cNvPr id="32771" name="Rectangle 3"/>
          <p:cNvSpPr>
            <a:spLocks noGrp="1" noChangeArrowheads="1"/>
          </p:cNvSpPr>
          <p:nvPr>
            <p:ph type="body" idx="1"/>
          </p:nvPr>
        </p:nvSpPr>
        <p:spPr bwMode="auto">
          <a:xfrm>
            <a:off x="515938" y="4343400"/>
            <a:ext cx="5910262" cy="4114800"/>
          </a:xfrm>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p:cNvSpPr>
          <p:nvPr>
            <p:ph type="sldImg"/>
          </p:nvPr>
        </p:nvSpPr>
        <p:spPr bwMode="auto">
          <a:xfrm>
            <a:off x="400050" y="587375"/>
            <a:ext cx="6070600" cy="3414713"/>
          </a:xfrm>
          <a:solidFill>
            <a:srgbClr val="FFFFFF"/>
          </a:solidFill>
          <a:ln>
            <a:solidFill>
              <a:srgbClr val="000000"/>
            </a:solidFill>
            <a:miter lim="800000"/>
            <a:headEnd/>
            <a:tailEnd/>
          </a:ln>
        </p:spPr>
      </p:sp>
      <p:sp>
        <p:nvSpPr>
          <p:cNvPr id="34819" name="Rectangle 3"/>
          <p:cNvSpPr>
            <a:spLocks noGrp="1" noChangeArrowheads="1"/>
          </p:cNvSpPr>
          <p:nvPr>
            <p:ph type="body" idx="1"/>
          </p:nvPr>
        </p:nvSpPr>
        <p:spPr bwMode="auto">
          <a:xfrm>
            <a:off x="515938" y="4343400"/>
            <a:ext cx="5910262" cy="4114800"/>
          </a:xfrm>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p:cNvSpPr>
          <p:nvPr>
            <p:ph type="sldImg"/>
          </p:nvPr>
        </p:nvSpPr>
        <p:spPr bwMode="auto">
          <a:xfrm>
            <a:off x="400050" y="587375"/>
            <a:ext cx="6070600" cy="3414713"/>
          </a:xfrm>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515938" y="4343400"/>
            <a:ext cx="5910262" cy="4114800"/>
          </a:xfrm>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bwMode="auto">
          <a:xfrm>
            <a:off x="515938" y="4343400"/>
            <a:ext cx="5910262" cy="4116388"/>
          </a:xfrm>
          <a:noFill/>
        </p:spPr>
        <p:txBody>
          <a:bodyPr wrap="square" lIns="91996" tIns="45192" rIns="91996" bIns="45192" numCol="1" anchor="t" anchorCtr="0" compatLnSpc="1">
            <a:prstTxWarp prst="textNoShape">
              <a:avLst/>
            </a:prstTxWarp>
          </a:bodyPr>
          <a:lstStyle/>
          <a:p>
            <a:r>
              <a:rPr lang="en-US"/>
              <a:t>The last storage element you will need for the datapath is the idealized memory to store your data and instructions.</a:t>
            </a:r>
          </a:p>
          <a:p>
            <a:r>
              <a:rPr lang="en-US"/>
              <a:t>This idealized memory block has just one input bus (DataIn) and one output bus (DataOut).</a:t>
            </a:r>
          </a:p>
          <a:p>
            <a:r>
              <a:rPr lang="en-US"/>
              <a:t>When Write Enable is 0, the address selects the memory word to put on the Data Out bus.</a:t>
            </a:r>
          </a:p>
          <a:p>
            <a:r>
              <a:rPr lang="en-US"/>
              <a:t>When Write Enable is 1, the address selects the memory word to be written via the DataIn bus at the next clock tick.</a:t>
            </a:r>
          </a:p>
          <a:p>
            <a:r>
              <a:rPr lang="en-US"/>
              <a:t>Once again, the clock input is a factor ONLY during the write operation.</a:t>
            </a:r>
          </a:p>
          <a:p>
            <a:r>
              <a:rPr lang="en-US"/>
              <a:t>During read operation, it behaves as a combinational logic block.</a:t>
            </a:r>
          </a:p>
          <a:p>
            <a:r>
              <a:rPr lang="en-US"/>
              <a:t>That is if you put a valid value on the address lines, the output bus DataOut will become valid after the access time of the memory.</a:t>
            </a:r>
          </a:p>
          <a:p>
            <a:endParaRPr lang="en-US"/>
          </a:p>
          <a:p>
            <a:r>
              <a:rPr lang="en-US"/>
              <a:t>+2 = 35 min. (Y:15)</a:t>
            </a:r>
          </a:p>
        </p:txBody>
      </p:sp>
      <p:sp>
        <p:nvSpPr>
          <p:cNvPr id="38915" name="Rectangle 3"/>
          <p:cNvSpPr>
            <a:spLocks noGrp="1" noRot="1" noChangeAspect="1" noChangeArrowheads="1"/>
          </p:cNvSpPr>
          <p:nvPr>
            <p:ph type="sldImg"/>
          </p:nvPr>
        </p:nvSpPr>
        <p:spPr bwMode="auto">
          <a:xfrm>
            <a:off x="404813" y="588963"/>
            <a:ext cx="6065837" cy="3413125"/>
          </a:xfrm>
          <a:noFill/>
          <a:ln>
            <a:solidFill>
              <a:srgbClr val="000000"/>
            </a:solidFill>
            <a:miter lim="800000"/>
            <a:headEnd/>
            <a:tailEn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bwMode="auto">
          <a:xfrm>
            <a:off x="515938" y="4343400"/>
            <a:ext cx="5910262" cy="4116388"/>
          </a:xfrm>
          <a:noFill/>
        </p:spPr>
        <p:txBody>
          <a:bodyPr wrap="square" lIns="91996" tIns="45192" rIns="91996" bIns="45192" numCol="1" anchor="t" anchorCtr="0" compatLnSpc="1">
            <a:prstTxWarp prst="textNoShape">
              <a:avLst/>
            </a:prstTxWarp>
          </a:bodyPr>
          <a:lstStyle/>
          <a:p>
            <a:r>
              <a:rPr lang="en-US"/>
              <a:t>As far as storage elements are concerned, we will need a N-bit register that is similar to the D flip-flop I showed you in class.</a:t>
            </a:r>
          </a:p>
          <a:p>
            <a:r>
              <a:rPr lang="en-US"/>
              <a:t>The significant difference here is that the register will have a Write Enable input.</a:t>
            </a:r>
          </a:p>
          <a:p>
            <a:r>
              <a:rPr lang="en-US"/>
              <a:t>That is the content of the register will NOT  be updated if Write Enable is not asserted (0).</a:t>
            </a:r>
          </a:p>
          <a:p>
            <a:r>
              <a:rPr lang="en-US"/>
              <a:t>The content is updated at the clock tick ONLY if the Write Enable signal is asserted (1).</a:t>
            </a:r>
          </a:p>
          <a:p>
            <a:endParaRPr lang="en-US"/>
          </a:p>
          <a:p>
            <a:r>
              <a:rPr lang="en-US"/>
              <a:t>+1 = 31 min. (Y:11)</a:t>
            </a:r>
          </a:p>
        </p:txBody>
      </p:sp>
      <p:sp>
        <p:nvSpPr>
          <p:cNvPr id="40963" name="Rectangle 3"/>
          <p:cNvSpPr>
            <a:spLocks noGrp="1" noRot="1" noChangeAspect="1" noChangeArrowheads="1"/>
          </p:cNvSpPr>
          <p:nvPr>
            <p:ph type="sldImg"/>
          </p:nvPr>
        </p:nvSpPr>
        <p:spPr bwMode="auto">
          <a:xfrm>
            <a:off x="404813" y="588963"/>
            <a:ext cx="6065837" cy="3413125"/>
          </a:xfrm>
          <a:noFill/>
          <a:ln>
            <a:solidFill>
              <a:srgbClr val="000000"/>
            </a:solidFill>
            <a:miter lim="800000"/>
            <a:headEnd/>
            <a:tailEn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bwMode="auto">
          <a:xfrm>
            <a:off x="515938" y="4343400"/>
            <a:ext cx="5910262" cy="4116388"/>
          </a:xfrm>
          <a:noFill/>
        </p:spPr>
        <p:txBody>
          <a:bodyPr wrap="square" lIns="91996" tIns="45192" rIns="91996" bIns="45192" numCol="1" anchor="t" anchorCtr="0" compatLnSpc="1">
            <a:prstTxWarp prst="textNoShape">
              <a:avLst/>
            </a:prstTxWarp>
          </a:bodyPr>
          <a:lstStyle/>
          <a:p>
            <a:r>
              <a:rPr lang="en-US"/>
              <a:t>We will also need a register file that consists of 32 32-bit registers with two output busses (busA and busB) and one input bus.</a:t>
            </a:r>
          </a:p>
          <a:p>
            <a:r>
              <a:rPr lang="en-US"/>
              <a:t>The register specifiers Ra and Rb select the registers to put on busA and busB  respectively.</a:t>
            </a:r>
          </a:p>
          <a:p>
            <a:r>
              <a:rPr lang="en-US"/>
              <a:t>When Write Enable is 1, the register specifier Rw selects the register to be written via busW.</a:t>
            </a:r>
          </a:p>
          <a:p>
            <a:r>
              <a:rPr lang="en-US"/>
              <a:t>In our simplified version of the register file, the write operation will occurs at the clock tick.</a:t>
            </a:r>
          </a:p>
          <a:p>
            <a:r>
              <a:rPr lang="en-US"/>
              <a:t>Keep in mind that the clock input is a factor ONLY during the write operation.</a:t>
            </a:r>
          </a:p>
          <a:p>
            <a:r>
              <a:rPr lang="en-US"/>
              <a:t>During read operation, the register file behaves as a combinational logic block.</a:t>
            </a:r>
          </a:p>
          <a:p>
            <a:r>
              <a:rPr lang="en-US"/>
              <a:t>That is if you put a valid value on Ra, then bus A will become valid after the register file’s access time.</a:t>
            </a:r>
          </a:p>
          <a:p>
            <a:r>
              <a:rPr lang="en-US"/>
              <a:t>Similarly if you put a valid value on Rb, bus B will become valid after the register file’s access time.   In both cases (Ra and Rb), the clock input is not a factor.</a:t>
            </a:r>
          </a:p>
          <a:p>
            <a:endParaRPr lang="en-US"/>
          </a:p>
          <a:p>
            <a:r>
              <a:rPr lang="en-US"/>
              <a:t>+2 = 33 min. (Y:13)</a:t>
            </a:r>
          </a:p>
        </p:txBody>
      </p:sp>
      <p:sp>
        <p:nvSpPr>
          <p:cNvPr id="43011" name="Rectangle 3"/>
          <p:cNvSpPr>
            <a:spLocks noGrp="1" noRot="1" noChangeAspect="1" noChangeArrowheads="1"/>
          </p:cNvSpPr>
          <p:nvPr>
            <p:ph type="sldImg"/>
          </p:nvPr>
        </p:nvSpPr>
        <p:spPr bwMode="auto">
          <a:xfrm>
            <a:off x="404813" y="588963"/>
            <a:ext cx="6065837" cy="3413125"/>
          </a:xfrm>
          <a:noFill/>
          <a:ln>
            <a:solidFill>
              <a:srgbClr val="000000"/>
            </a:solidFill>
            <a:miter lim="800000"/>
            <a:headEnd/>
            <a:tailEn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bwMode="auto">
          <a:xfrm>
            <a:off x="515938" y="4343400"/>
            <a:ext cx="5910262" cy="4116388"/>
          </a:xfrm>
          <a:noFill/>
        </p:spPr>
        <p:txBody>
          <a:bodyPr wrap="square" lIns="91996" tIns="45192" rIns="91996" bIns="45192" numCol="1" anchor="t" anchorCtr="0" compatLnSpc="1">
            <a:prstTxWarp prst="textNoShape">
              <a:avLst/>
            </a:prstTxWarp>
          </a:bodyPr>
          <a:lstStyle/>
          <a:p>
            <a:endParaRPr lang="en-US"/>
          </a:p>
        </p:txBody>
      </p:sp>
      <p:sp>
        <p:nvSpPr>
          <p:cNvPr id="45059" name="Rectangle 3"/>
          <p:cNvSpPr>
            <a:spLocks noGrp="1" noRot="1" noChangeAspect="1" noChangeArrowheads="1"/>
          </p:cNvSpPr>
          <p:nvPr>
            <p:ph type="sldImg"/>
          </p:nvPr>
        </p:nvSpPr>
        <p:spPr bwMode="auto">
          <a:xfrm>
            <a:off x="404813" y="588963"/>
            <a:ext cx="6065837" cy="3413125"/>
          </a:xfrm>
          <a:noFill/>
          <a:ln>
            <a:solidFill>
              <a:srgbClr val="000000"/>
            </a:solidFill>
            <a:miter lim="800000"/>
            <a:headEnd/>
            <a:tailEn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bwMode="auto">
          <a:xfrm>
            <a:off x="515938" y="4343400"/>
            <a:ext cx="5910262" cy="4116388"/>
          </a:xfrm>
          <a:noFill/>
        </p:spPr>
        <p:txBody>
          <a:bodyPr wrap="square" lIns="91996" tIns="45192" rIns="91996" bIns="45192" numCol="1" anchor="t" anchorCtr="0" compatLnSpc="1">
            <a:prstTxWarp prst="textNoShape">
              <a:avLst/>
            </a:prstTxWarp>
          </a:bodyPr>
          <a:lstStyle/>
          <a:p>
            <a:r>
              <a:rPr lang="en-US" dirty="0"/>
              <a:t>And here is the </a:t>
            </a:r>
            <a:r>
              <a:rPr lang="en-US" dirty="0" err="1"/>
              <a:t>datapath</a:t>
            </a:r>
            <a:r>
              <a:rPr lang="en-US" dirty="0"/>
              <a:t> that can do the trick.</a:t>
            </a:r>
          </a:p>
          <a:p>
            <a:r>
              <a:rPr lang="en-US" dirty="0"/>
              <a:t>First of all, we connect the register file’s</a:t>
            </a:r>
            <a:r>
              <a:rPr lang="en-US" dirty="0" smtClean="0"/>
              <a:t> </a:t>
            </a:r>
            <a:r>
              <a:rPr lang="en-US" dirty="0" err="1" smtClean="0"/>
              <a:t>Rw</a:t>
            </a:r>
            <a:r>
              <a:rPr lang="en-US" dirty="0" smtClean="0"/>
              <a:t>, Ra</a:t>
            </a:r>
            <a:r>
              <a:rPr lang="en-US" dirty="0"/>
              <a:t>,</a:t>
            </a:r>
            <a:r>
              <a:rPr lang="en-US" dirty="0" smtClean="0"/>
              <a:t> and </a:t>
            </a:r>
            <a:r>
              <a:rPr lang="en-US" dirty="0" err="1" smtClean="0"/>
              <a:t>Rb</a:t>
            </a:r>
            <a:r>
              <a:rPr lang="en-US" dirty="0" smtClean="0"/>
              <a:t> input </a:t>
            </a:r>
            <a:r>
              <a:rPr lang="en-US" dirty="0"/>
              <a:t>to the Rd, </a:t>
            </a:r>
            <a:r>
              <a:rPr lang="en-US" dirty="0" err="1"/>
              <a:t>Rs</a:t>
            </a:r>
            <a:r>
              <a:rPr lang="en-US" dirty="0"/>
              <a:t>, and </a:t>
            </a:r>
            <a:r>
              <a:rPr lang="en-US" dirty="0" err="1"/>
              <a:t>Rt</a:t>
            </a:r>
            <a:r>
              <a:rPr lang="en-US" dirty="0"/>
              <a:t> fields of the instruction bus (points to the format diagram).</a:t>
            </a:r>
          </a:p>
          <a:p>
            <a:r>
              <a:rPr lang="en-US" dirty="0"/>
              <a:t>Then we need to connect  </a:t>
            </a:r>
            <a:r>
              <a:rPr lang="en-US" dirty="0" err="1"/>
              <a:t>busA</a:t>
            </a:r>
            <a:r>
              <a:rPr lang="en-US" dirty="0"/>
              <a:t> and </a:t>
            </a:r>
            <a:r>
              <a:rPr lang="en-US" dirty="0" err="1"/>
              <a:t>busB</a:t>
            </a:r>
            <a:r>
              <a:rPr lang="en-US" dirty="0"/>
              <a:t> of the register file to the ALU.</a:t>
            </a:r>
          </a:p>
          <a:p>
            <a:r>
              <a:rPr lang="en-US" dirty="0"/>
              <a:t>Finally, we need to connect the output of the ALU to the input bus of the  register file.</a:t>
            </a:r>
          </a:p>
          <a:p>
            <a:r>
              <a:rPr lang="en-US" dirty="0"/>
              <a:t>Conceptually, this is how it works.</a:t>
            </a:r>
          </a:p>
          <a:p>
            <a:r>
              <a:rPr lang="en-US" dirty="0"/>
              <a:t>The instruction bus coming out of the Instruction memory will set the Ra and </a:t>
            </a:r>
            <a:r>
              <a:rPr lang="en-US" dirty="0" err="1"/>
              <a:t>Rb</a:t>
            </a:r>
            <a:r>
              <a:rPr lang="en-US" dirty="0"/>
              <a:t> to the register </a:t>
            </a:r>
            <a:r>
              <a:rPr lang="en-US" dirty="0" err="1"/>
              <a:t>specifiers</a:t>
            </a:r>
            <a:r>
              <a:rPr lang="en-US" dirty="0"/>
              <a:t> </a:t>
            </a:r>
            <a:r>
              <a:rPr lang="en-US" dirty="0" err="1"/>
              <a:t>Rs</a:t>
            </a:r>
            <a:r>
              <a:rPr lang="en-US" dirty="0"/>
              <a:t> and Rt.</a:t>
            </a:r>
          </a:p>
          <a:p>
            <a:r>
              <a:rPr lang="en-US" dirty="0"/>
              <a:t>This causes the register file to put the value of register </a:t>
            </a:r>
            <a:r>
              <a:rPr lang="en-US" dirty="0" err="1"/>
              <a:t>Rs</a:t>
            </a:r>
            <a:r>
              <a:rPr lang="en-US" dirty="0"/>
              <a:t> onto </a:t>
            </a:r>
            <a:r>
              <a:rPr lang="en-US" dirty="0" err="1"/>
              <a:t>busA</a:t>
            </a:r>
            <a:r>
              <a:rPr lang="en-US" dirty="0"/>
              <a:t> and the value of register </a:t>
            </a:r>
            <a:r>
              <a:rPr lang="en-US" dirty="0" err="1"/>
              <a:t>Rt</a:t>
            </a:r>
            <a:r>
              <a:rPr lang="en-US" dirty="0"/>
              <a:t> onto </a:t>
            </a:r>
            <a:r>
              <a:rPr lang="en-US" dirty="0" err="1"/>
              <a:t>busB</a:t>
            </a:r>
            <a:r>
              <a:rPr lang="en-US" dirty="0"/>
              <a:t>, respectively.</a:t>
            </a:r>
          </a:p>
          <a:p>
            <a:r>
              <a:rPr lang="en-US" dirty="0"/>
              <a:t>By setting the </a:t>
            </a:r>
            <a:r>
              <a:rPr lang="en-US" dirty="0" err="1"/>
              <a:t>ALUctr</a:t>
            </a:r>
            <a:r>
              <a:rPr lang="en-US" dirty="0"/>
              <a:t> appropriately, the ALU will perform either the Add and Subtract for us.</a:t>
            </a:r>
          </a:p>
          <a:p>
            <a:r>
              <a:rPr lang="en-US" dirty="0"/>
              <a:t>The result is then fed back to the register file where the register </a:t>
            </a:r>
            <a:r>
              <a:rPr lang="en-US" dirty="0" err="1"/>
              <a:t>specifier</a:t>
            </a:r>
            <a:r>
              <a:rPr lang="en-US" dirty="0"/>
              <a:t> </a:t>
            </a:r>
            <a:r>
              <a:rPr lang="en-US" dirty="0" err="1"/>
              <a:t>Rw</a:t>
            </a:r>
            <a:r>
              <a:rPr lang="en-US" dirty="0"/>
              <a:t> should already be set to the instruction bus’s Rd field.</a:t>
            </a:r>
          </a:p>
          <a:p>
            <a:r>
              <a:rPr lang="en-US" dirty="0"/>
              <a:t>Since the control, which we will design in our next lecture, should have already set the </a:t>
            </a:r>
            <a:r>
              <a:rPr lang="en-US" dirty="0" err="1"/>
              <a:t>RegWr</a:t>
            </a:r>
            <a:r>
              <a:rPr lang="en-US" dirty="0"/>
              <a:t> signal to 1, the result will be written back to the register file at the next clock tick (points to the </a:t>
            </a:r>
            <a:r>
              <a:rPr lang="en-US" dirty="0" err="1"/>
              <a:t>Clk</a:t>
            </a:r>
            <a:r>
              <a:rPr lang="en-US" dirty="0"/>
              <a:t> input).</a:t>
            </a:r>
          </a:p>
          <a:p>
            <a:r>
              <a:rPr lang="en-US" dirty="0"/>
              <a:t>+3 = 42 min. (Y:22)</a:t>
            </a:r>
          </a:p>
        </p:txBody>
      </p:sp>
      <p:sp>
        <p:nvSpPr>
          <p:cNvPr id="47107" name="Rectangle 3"/>
          <p:cNvSpPr>
            <a:spLocks noGrp="1" noRot="1" noChangeAspect="1" noChangeArrowheads="1"/>
          </p:cNvSpPr>
          <p:nvPr>
            <p:ph type="sldImg"/>
          </p:nvPr>
        </p:nvSpPr>
        <p:spPr bwMode="auto">
          <a:xfrm>
            <a:off x="404813" y="588963"/>
            <a:ext cx="6065837" cy="3413125"/>
          </a:xfrm>
          <a:noFill/>
          <a:ln>
            <a:solidFill>
              <a:srgbClr val="000000"/>
            </a:solidFill>
            <a:miter lim="800000"/>
            <a:headEnd/>
            <a:tailEn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36" tIns="44968" rIns="89936" bIns="44968" numCol="1" anchor="t" anchorCtr="0" compatLnSpc="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Do on black</a:t>
            </a:r>
            <a:r>
              <a:rPr lang="en-US" baseline="0" dirty="0" smtClean="0"/>
              <a:t> board</a:t>
            </a:r>
          </a:p>
          <a:p>
            <a:r>
              <a:rPr lang="en-US" dirty="0" smtClean="0"/>
              <a:t>From distribution</a:t>
            </a:r>
            <a:r>
              <a:rPr lang="en-US" baseline="0" dirty="0" smtClean="0"/>
              <a:t>: </a:t>
            </a:r>
            <a:r>
              <a:rPr lang="en-US" baseline="0" dirty="0" err="1" smtClean="0"/>
              <a:t>a(b</a:t>
            </a:r>
            <a:r>
              <a:rPr lang="en-US" baseline="0" dirty="0" smtClean="0"/>
              <a:t> +1) + </a:t>
            </a:r>
            <a:r>
              <a:rPr lang="en-US" baseline="0" dirty="0" err="1" smtClean="0"/>
              <a:t>c</a:t>
            </a:r>
            <a:endParaRPr lang="en-US" baseline="0" dirty="0" smtClean="0"/>
          </a:p>
          <a:p>
            <a:r>
              <a:rPr lang="en-US" baseline="0" dirty="0" err="1" smtClean="0"/>
              <a:t>Froms</a:t>
            </a:r>
            <a:r>
              <a:rPr lang="en-US" baseline="0" dirty="0" smtClean="0"/>
              <a:t> laws of 0s and 1s: b+1 = 1</a:t>
            </a:r>
          </a:p>
          <a:p>
            <a:r>
              <a:rPr lang="en-US" baseline="0" dirty="0" smtClean="0"/>
              <a:t>= a + </a:t>
            </a:r>
            <a:r>
              <a:rPr lang="en-US" baseline="0" dirty="0" err="1" smtClean="0"/>
              <a:t>c</a:t>
            </a:r>
            <a:endParaRPr lang="en-US" baseline="0" dirty="0" smtClean="0"/>
          </a:p>
          <a:p>
            <a:r>
              <a:rPr lang="en-US" baseline="0" dirty="0" smtClean="0"/>
              <a:t>Truth Table</a:t>
            </a:r>
          </a:p>
          <a:p>
            <a:r>
              <a:rPr lang="en-US" baseline="0" dirty="0" smtClean="0"/>
              <a:t>a </a:t>
            </a:r>
            <a:r>
              <a:rPr lang="en-US" baseline="0" dirty="0" err="1" smtClean="0"/>
              <a:t>b</a:t>
            </a:r>
            <a:r>
              <a:rPr lang="en-US" baseline="0" dirty="0" smtClean="0"/>
              <a:t> </a:t>
            </a:r>
            <a:r>
              <a:rPr lang="en-US" baseline="0" dirty="0" err="1" smtClean="0"/>
              <a:t>c</a:t>
            </a:r>
            <a:r>
              <a:rPr lang="en-US" baseline="0" dirty="0" smtClean="0"/>
              <a:t> </a:t>
            </a:r>
            <a:r>
              <a:rPr lang="en-US" baseline="0" dirty="0" err="1" smtClean="0"/>
              <a:t>y</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0 0 0 0</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0 0 1 1</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0 1 0 0</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0 1 1 1</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1 0 0 1</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1 0 1 1</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1 1 0 1</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1 1 1 1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11</a:t>
            </a:fld>
            <a:endParaRPr lang="en-US" dirty="0"/>
          </a:p>
        </p:txBody>
      </p:sp>
    </p:spTree>
    <p:extLst>
      <p:ext uri="{BB962C8B-B14F-4D97-AF65-F5344CB8AC3E}">
        <p14:creationId xmlns:p14="http://schemas.microsoft.com/office/powerpoint/2010/main" val="1445703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Rectangle 3"/>
          <p:cNvSpPr>
            <a:spLocks noGrp="1" noRot="1" noChangeAspect="1" noChangeArrowheads="1" noTextEdit="1"/>
          </p:cNvSpPr>
          <p:nvPr>
            <p:ph type="sldImg"/>
          </p:nvPr>
        </p:nvSpPr>
        <p:spPr bwMode="auto">
          <a:xfrm>
            <a:off x="381000" y="685800"/>
            <a:ext cx="6096000" cy="3429000"/>
          </a:xfrm>
          <a:noFill/>
          <a:ln cap="flat">
            <a:solidFill>
              <a:srgbClr val="000000"/>
            </a:solidFill>
            <a:miter lim="800000"/>
            <a:headEnd/>
            <a:tailEnd/>
          </a:ln>
        </p:spPr>
      </p:sp>
    </p:spTree>
    <p:extLst>
      <p:ext uri="{BB962C8B-B14F-4D97-AF65-F5344CB8AC3E}">
        <p14:creationId xmlns:p14="http://schemas.microsoft.com/office/powerpoint/2010/main" val="40982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166814" y="587375"/>
            <a:ext cx="4538662" cy="3416300"/>
          </a:xfrm>
          <a:prstGeom prst="rect">
            <a:avLst/>
          </a:prstGeom>
          <a:solidFill>
            <a:srgbClr val="FFFFFF"/>
          </a:solidFill>
          <a:ln w="9525">
            <a:solidFill>
              <a:srgbClr val="000000"/>
            </a:solidFill>
            <a:miter lim="800000"/>
            <a:headEnd/>
            <a:tailEnd/>
          </a:ln>
        </p:spPr>
        <p:txBody>
          <a:bodyPr wrap="none" lIns="89959" tIns="44979" rIns="89959" bIns="44979" anchor="ctr">
            <a:prstTxWarp prst="textNoShape">
              <a:avLst/>
            </a:prstTxWarp>
          </a:bodyPr>
          <a:lstStyle/>
          <a:p>
            <a:endParaRPr lang="en-US"/>
          </a:p>
        </p:txBody>
      </p:sp>
      <p:sp>
        <p:nvSpPr>
          <p:cNvPr id="26627" name="Text Box 2"/>
          <p:cNvSpPr>
            <a:spLocks noGrp="1" noChangeArrowheads="1"/>
          </p:cNvSpPr>
          <p:nvPr>
            <p:ph type="body"/>
          </p:nvPr>
        </p:nvSpPr>
        <p:spPr bwMode="auto">
          <a:xfrm>
            <a:off x="515939" y="4346575"/>
            <a:ext cx="5910262" cy="4122739"/>
          </a:xfrm>
          <a:solidFill>
            <a:srgbClr val="FFFFFF"/>
          </a:solidFill>
          <a:ln w="9360">
            <a:solidFill>
              <a:srgbClr val="000000"/>
            </a:solidFill>
            <a:miter lim="800000"/>
            <a:headEnd/>
            <a:tailEnd/>
          </a:ln>
        </p:spPr>
        <p:txBody>
          <a:bodyPr wrap="none" numCol="1" anchor="ctr"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808794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{signal: [  {name: '</a:t>
            </a:r>
            <a:r>
              <a:rPr lang="en-US" dirty="0" err="1" smtClean="0"/>
              <a:t>clk</a:t>
            </a:r>
            <a:r>
              <a:rPr lang="en-US" dirty="0" smtClean="0"/>
              <a:t>', wave: '0H..l..H...', node: '.a.....b'},  {name: 'D',   wave: '1....0.....'},  {name: 'Q',   wave: '0..1.....0.', node: '...c.....d'},],  edge: [   'a~-&gt;c',   'b~-&gt;d',]}</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19</a:t>
            </a:fld>
            <a:endParaRPr lang="en-US"/>
          </a:p>
        </p:txBody>
      </p:sp>
    </p:spTree>
    <p:extLst>
      <p:ext uri="{BB962C8B-B14F-4D97-AF65-F5344CB8AC3E}">
        <p14:creationId xmlns:p14="http://schemas.microsoft.com/office/powerpoint/2010/main" val="8701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{signal: [  {name: '</a:t>
            </a:r>
            <a:r>
              <a:rPr lang="en-US" dirty="0" err="1" smtClean="0"/>
              <a:t>clk</a:t>
            </a:r>
            <a:r>
              <a:rPr lang="en-US" dirty="0" smtClean="0"/>
              <a:t>',        wave: '0H..l..H...', node: '.a.....b'},  {name: 'Current PC', wave: '2.3.....4..', node: '..c.....d', data: 'PC PC+4 PC+8'},  {name: 'Next PC',    wave: '3..4.....5.', node: '...e.....f', data:'PC+4 PC+8 PC+12'},],  edge: [   'a~&gt;c', 'b~&gt;d', 'c~&gt;e', 'd~&gt;f']}</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20</a:t>
            </a:fld>
            <a:endParaRPr lang="en-US"/>
          </a:p>
        </p:txBody>
      </p:sp>
    </p:spTree>
    <p:extLst>
      <p:ext uri="{BB962C8B-B14F-4D97-AF65-F5344CB8AC3E}">
        <p14:creationId xmlns:p14="http://schemas.microsoft.com/office/powerpoint/2010/main" val="108105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443790B-5CD9-414F-B3A9-01D0EEB5F2FF}" type="datetime1">
              <a:rPr lang="en-US" smtClean="0"/>
              <a:pPr/>
              <a:t>10/5/17</a:t>
            </a:fld>
            <a:endParaRPr lang="en-US" dirty="0"/>
          </a:p>
        </p:txBody>
      </p:sp>
      <p:sp>
        <p:nvSpPr>
          <p:cNvPr id="5" name="Footer Placeholder 4"/>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04E63-6730-A345-AF75-C0AD6D3B2540}" type="datetime1">
              <a:rPr lang="en-US" smtClean="0"/>
              <a:pPr/>
              <a:t>10/5/17</a:t>
            </a:fld>
            <a:endParaRPr lang="en-US" dirty="0"/>
          </a:p>
        </p:txBody>
      </p:sp>
      <p:sp>
        <p:nvSpPr>
          <p:cNvPr id="5" name="Footer Placeholder 4"/>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52036D-0335-264E-99A4-41FD5CC66037}" type="datetime1">
              <a:rPr lang="en-US" smtClean="0"/>
              <a:pPr/>
              <a:t>10/5/17</a:t>
            </a:fld>
            <a:endParaRPr lang="en-US" dirty="0"/>
          </a:p>
        </p:txBody>
      </p:sp>
      <p:sp>
        <p:nvSpPr>
          <p:cNvPr id="5" name="Footer Placeholder 4"/>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2" y="152402"/>
            <a:ext cx="7636933" cy="474663"/>
          </a:xfrm>
        </p:spPr>
        <p:txBody>
          <a:bodyPr/>
          <a:lstStyle/>
          <a:p>
            <a:r>
              <a:rPr lang="en-US"/>
              <a:t>Click to edit Master title style</a:t>
            </a:r>
          </a:p>
        </p:txBody>
      </p:sp>
      <p:sp>
        <p:nvSpPr>
          <p:cNvPr id="3" name="Text Placeholder 2"/>
          <p:cNvSpPr>
            <a:spLocks noGrp="1"/>
          </p:cNvSpPr>
          <p:nvPr>
            <p:ph type="body" sz="half" idx="1"/>
          </p:nvPr>
        </p:nvSpPr>
        <p:spPr>
          <a:xfrm>
            <a:off x="914401" y="1143002"/>
            <a:ext cx="51308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1" y="1143000"/>
            <a:ext cx="51308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1" y="2287590"/>
            <a:ext cx="51308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11200" y="304802"/>
            <a:ext cx="10871200" cy="4222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11200" y="914400"/>
            <a:ext cx="10871200" cy="2393950"/>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E5AF39-9CD5-A54C-9267-ABEFB3E7F621}" type="datetime1">
              <a:rPr lang="en-US" smtClean="0"/>
              <a:pPr/>
              <a:t>10/5/17</a:t>
            </a:fld>
            <a:endParaRPr lang="en-US" dirty="0"/>
          </a:p>
        </p:txBody>
      </p:sp>
      <p:sp>
        <p:nvSpPr>
          <p:cNvPr id="5" name="Footer Placeholder 4"/>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70663-AEDA-054B-BC20-306888084A56}" type="datetime1">
              <a:rPr lang="en-US" smtClean="0"/>
              <a:pPr/>
              <a:t>10/5/17</a:t>
            </a:fld>
            <a:endParaRPr lang="en-US" dirty="0"/>
          </a:p>
        </p:txBody>
      </p:sp>
      <p:sp>
        <p:nvSpPr>
          <p:cNvPr id="5" name="Footer Placeholder 4"/>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4FA333-4460-604B-AF42-C68BE5552430}" type="datetime1">
              <a:rPr lang="en-US" smtClean="0"/>
              <a:pPr/>
              <a:t>10/5/17</a:t>
            </a:fld>
            <a:endParaRPr lang="en-US" dirty="0"/>
          </a:p>
        </p:txBody>
      </p:sp>
      <p:sp>
        <p:nvSpPr>
          <p:cNvPr id="6" name="Footer Placeholder 5"/>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A7521E-7175-5D48-A5D8-0C5F5727484A}" type="datetime1">
              <a:rPr lang="en-US" smtClean="0"/>
              <a:pPr/>
              <a:t>10/5/17</a:t>
            </a:fld>
            <a:endParaRPr lang="en-US" dirty="0"/>
          </a:p>
        </p:txBody>
      </p:sp>
      <p:sp>
        <p:nvSpPr>
          <p:cNvPr id="8" name="Footer Placeholder 7"/>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F6FD9F-C20D-AB4F-9360-4F4AAADA823E}" type="datetime1">
              <a:rPr lang="en-US" smtClean="0"/>
              <a:pPr/>
              <a:t>10/5/17</a:t>
            </a:fld>
            <a:endParaRPr lang="en-US" dirty="0"/>
          </a:p>
        </p:txBody>
      </p:sp>
      <p:sp>
        <p:nvSpPr>
          <p:cNvPr id="4" name="Footer Placeholder 3"/>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31ACB2-2944-A442-8773-2CE50FFA53DD}" type="datetime1">
              <a:rPr lang="en-US" smtClean="0"/>
              <a:pPr/>
              <a:t>10/5/17</a:t>
            </a:fld>
            <a:endParaRPr lang="en-US" dirty="0"/>
          </a:p>
        </p:txBody>
      </p:sp>
      <p:sp>
        <p:nvSpPr>
          <p:cNvPr id="3" name="Footer Placeholder 2"/>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4AD74D-2143-0642-8058-741421B11957}" type="datetime1">
              <a:rPr lang="en-US" smtClean="0"/>
              <a:pPr/>
              <a:t>10/5/17</a:t>
            </a:fld>
            <a:endParaRPr lang="en-US" dirty="0"/>
          </a:p>
        </p:txBody>
      </p:sp>
      <p:sp>
        <p:nvSpPr>
          <p:cNvPr id="6" name="Footer Placeholder 5"/>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BC7894-9D16-AC4A-BCB8-384DC090D397}" type="datetime1">
              <a:rPr lang="en-US" smtClean="0"/>
              <a:pPr/>
              <a:t>10/5/17</a:t>
            </a:fld>
            <a:endParaRPr lang="en-US" dirty="0"/>
          </a:p>
        </p:txBody>
      </p:sp>
      <p:sp>
        <p:nvSpPr>
          <p:cNvPr id="6" name="Footer Placeholder 5"/>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1C0D1-6558-B94E-A034-32B3381B9677}" type="datetime1">
              <a:rPr lang="en-US" smtClean="0"/>
              <a:pPr/>
              <a:t>10/5/17</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png"/><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tif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1.tiff"/><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1.png"/><Relationship Id="rId6"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tiff"/><Relationship Id="rId3" Type="http://schemas.openxmlformats.org/officeDocument/2006/relationships/image" Target="../media/image3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tiff"/><Relationship Id="rId3" Type="http://schemas.openxmlformats.org/officeDocument/2006/relationships/image" Target="../media/image48.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1574801"/>
            <a:ext cx="9105900" cy="2025650"/>
          </a:xfrm>
        </p:spPr>
        <p:txBody>
          <a:bodyPr>
            <a:normAutofit fontScale="90000"/>
          </a:bodyPr>
          <a:lstStyle/>
          <a:p>
            <a:r>
              <a:rPr lang="en-US" dirty="0" smtClean="0"/>
              <a:t>CS 61C: </a:t>
            </a:r>
            <a:br>
              <a:rPr lang="en-US" dirty="0" smtClean="0"/>
            </a:br>
            <a:r>
              <a:rPr lang="en-US" dirty="0" smtClean="0"/>
              <a:t>Great Ideas in Computer Architecture </a:t>
            </a:r>
            <a:br>
              <a:rPr lang="en-US" dirty="0" smtClean="0"/>
            </a:br>
            <a:r>
              <a:rPr lang="en-US" i="1" dirty="0" smtClean="0"/>
              <a:t>Building Blocks for </a:t>
            </a:r>
            <a:r>
              <a:rPr lang="en-US" i="1" dirty="0" err="1" smtClean="0"/>
              <a:t>Datapath</a:t>
            </a:r>
            <a:r>
              <a:rPr lang="en-US" i="1" dirty="0" smtClean="0"/>
              <a:t> and Control</a:t>
            </a:r>
            <a:endParaRPr lang="en-US" i="1" dirty="0"/>
          </a:p>
        </p:txBody>
      </p:sp>
      <p:sp>
        <p:nvSpPr>
          <p:cNvPr id="3" name="Subtitle 2"/>
          <p:cNvSpPr>
            <a:spLocks noGrp="1"/>
          </p:cNvSpPr>
          <p:nvPr>
            <p:ph type="subTitle" idx="1"/>
          </p:nvPr>
        </p:nvSpPr>
        <p:spPr>
          <a:xfrm>
            <a:off x="2540000" y="3886200"/>
            <a:ext cx="6959600" cy="1752600"/>
          </a:xfrm>
        </p:spPr>
        <p:txBody>
          <a:bodyPr>
            <a:normAutofit fontScale="92500"/>
          </a:bodyPr>
          <a:lstStyle/>
          <a:p>
            <a:r>
              <a:rPr lang="en-US" dirty="0" smtClean="0"/>
              <a:t>Instructors:</a:t>
            </a:r>
          </a:p>
          <a:p>
            <a:r>
              <a:rPr lang="en-US" dirty="0" err="1" smtClean="0"/>
              <a:t>Krste</a:t>
            </a:r>
            <a:r>
              <a:rPr lang="en-US" dirty="0" smtClean="0"/>
              <a:t> </a:t>
            </a:r>
            <a:r>
              <a:rPr lang="en-US" dirty="0" err="1" smtClean="0"/>
              <a:t>Asanović</a:t>
            </a:r>
            <a:r>
              <a:rPr lang="en-US" dirty="0" smtClean="0"/>
              <a:t> and Randy H. Katz</a:t>
            </a:r>
          </a:p>
          <a:p>
            <a:r>
              <a:rPr lang="en-US" dirty="0" smtClean="0"/>
              <a:t>http://inst.eecs.Berkeley.edu/~cs61c/fa17</a:t>
            </a:r>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sp>
        <p:nvSpPr>
          <p:cNvPr id="8" name="Footer Placeholder 7"/>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9" name="Date Placeholder 8"/>
          <p:cNvSpPr>
            <a:spLocks noGrp="1"/>
          </p:cNvSpPr>
          <p:nvPr>
            <p:ph type="dt" sz="half" idx="10"/>
          </p:nvPr>
        </p:nvSpPr>
        <p:spPr/>
        <p:txBody>
          <a:bodyPr/>
          <a:lstStyle/>
          <a:p>
            <a:fld id="{3B827857-E9BB-D942-B6B3-FDE46981BBF5}" type="datetime1">
              <a:rPr lang="en-US" smtClean="0"/>
              <a:pPr/>
              <a:t>10/5/17</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smtClean="0"/>
              <a:t>Boolean Algebraic Simplification Example</a:t>
            </a:r>
          </a:p>
        </p:txBody>
      </p:sp>
      <p:pic>
        <p:nvPicPr>
          <p:cNvPr id="22531" name="Picture 3"/>
          <p:cNvPicPr>
            <a:picLocks noGrp="1" noChangeAspect="1" noChangeArrowheads="1"/>
          </p:cNvPicPr>
          <p:nvPr>
            <p:ph idx="1"/>
          </p:nvPr>
        </p:nvPicPr>
        <p:blipFill>
          <a:blip r:embed="rId3"/>
          <a:srcRect t="-45120" b="-45120"/>
          <a:stretch>
            <a:fillRect/>
          </a:stretch>
        </p:blipFill>
        <p:spPr/>
      </p:pic>
      <p:sp>
        <p:nvSpPr>
          <p:cNvPr id="4" name="Date Placeholder 3"/>
          <p:cNvSpPr>
            <a:spLocks noGrp="1"/>
          </p:cNvSpPr>
          <p:nvPr>
            <p:ph type="dt" sz="quarter" idx="10"/>
          </p:nvPr>
        </p:nvSpPr>
        <p:spPr/>
        <p:txBody>
          <a:bodyPr/>
          <a:lstStyle/>
          <a:p>
            <a:pPr>
              <a:defRPr/>
            </a:pPr>
            <a:fld id="{68FD4DDA-4D9A-CB4D-AB7F-0A6BC10A6119}" type="datetime1">
              <a:rPr lang="en-US" smtClean="0"/>
              <a:pPr>
                <a:defRPr/>
              </a:pPr>
              <a:t>10/5/17</a:t>
            </a:fld>
            <a:endParaRPr lang="en-US"/>
          </a:p>
        </p:txBody>
      </p:sp>
      <p:sp>
        <p:nvSpPr>
          <p:cNvPr id="6" name="Footer Placeholder 5"/>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5" name="Slide Number Placeholder 4"/>
          <p:cNvSpPr>
            <a:spLocks noGrp="1"/>
          </p:cNvSpPr>
          <p:nvPr>
            <p:ph type="sldNum" sz="quarter" idx="12"/>
          </p:nvPr>
        </p:nvSpPr>
        <p:spPr/>
        <p:txBody>
          <a:bodyPr/>
          <a:lstStyle/>
          <a:p>
            <a:pPr>
              <a:defRPr/>
            </a:pPr>
            <a:fld id="{3A3F7988-85C2-6F4F-ADC4-2B5AB1466059}" type="slidenum">
              <a:rPr lang="en-US" smtClean="0"/>
              <a:pPr>
                <a:defRPr/>
              </a:pPr>
              <a:t>10</a:t>
            </a:fld>
            <a:endParaRPr lang="en-US"/>
          </a:p>
        </p:txBody>
      </p:sp>
      <p:sp>
        <p:nvSpPr>
          <p:cNvPr id="7" name="Rectangle 6"/>
          <p:cNvSpPr/>
          <p:nvPr/>
        </p:nvSpPr>
        <p:spPr>
          <a:xfrm>
            <a:off x="2253232" y="3352801"/>
            <a:ext cx="9329168" cy="4746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253232" y="3962401"/>
            <a:ext cx="9329168" cy="4746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p:nvSpPr>
        <p:spPr>
          <a:xfrm>
            <a:off x="2253232" y="4605338"/>
            <a:ext cx="9329168" cy="4746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425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smtClean="0"/>
              <a:t>Boolean Algebraic Simplification Example</a:t>
            </a:r>
          </a:p>
        </p:txBody>
      </p:sp>
      <p:pic>
        <p:nvPicPr>
          <p:cNvPr id="22531" name="Picture 3"/>
          <p:cNvPicPr>
            <a:picLocks noGrp="1" noChangeAspect="1" noChangeArrowheads="1"/>
          </p:cNvPicPr>
          <p:nvPr>
            <p:ph idx="1"/>
          </p:nvPr>
        </p:nvPicPr>
        <p:blipFill>
          <a:blip r:embed="rId3"/>
          <a:srcRect t="-45120" b="-45120"/>
          <a:stretch>
            <a:fillRect/>
          </a:stretch>
        </p:blipFill>
        <p:spPr>
          <a:xfrm>
            <a:off x="2438400" y="381000"/>
            <a:ext cx="8229600" cy="4525963"/>
          </a:xfrm>
        </p:spPr>
      </p:pic>
      <p:sp>
        <p:nvSpPr>
          <p:cNvPr id="4" name="Date Placeholder 3"/>
          <p:cNvSpPr>
            <a:spLocks noGrp="1"/>
          </p:cNvSpPr>
          <p:nvPr>
            <p:ph type="dt" sz="quarter" idx="10"/>
          </p:nvPr>
        </p:nvSpPr>
        <p:spPr/>
        <p:txBody>
          <a:bodyPr/>
          <a:lstStyle/>
          <a:p>
            <a:pPr>
              <a:defRPr/>
            </a:pPr>
            <a:fld id="{CCFCCD8E-FF0E-D94B-9154-1ED0C7838DD6}" type="datetime1">
              <a:rPr lang="en-US" smtClean="0"/>
              <a:pPr>
                <a:defRPr/>
              </a:pPr>
              <a:t>10/5/17</a:t>
            </a:fld>
            <a:endParaRPr lang="en-US"/>
          </a:p>
        </p:txBody>
      </p:sp>
      <p:sp>
        <p:nvSpPr>
          <p:cNvPr id="6" name="Footer Placeholder 5"/>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5" name="Slide Number Placeholder 4"/>
          <p:cNvSpPr>
            <a:spLocks noGrp="1"/>
          </p:cNvSpPr>
          <p:nvPr>
            <p:ph type="sldNum" sz="quarter" idx="12"/>
          </p:nvPr>
        </p:nvSpPr>
        <p:spPr/>
        <p:txBody>
          <a:bodyPr/>
          <a:lstStyle/>
          <a:p>
            <a:pPr>
              <a:defRPr/>
            </a:pPr>
            <a:fld id="{3A3F7988-85C2-6F4F-ADC4-2B5AB1466059}" type="slidenum">
              <a:rPr lang="en-US" smtClean="0"/>
              <a:pPr>
                <a:defRPr/>
              </a:pPr>
              <a:t>11</a:t>
            </a:fld>
            <a:endParaRPr lang="en-US"/>
          </a:p>
        </p:txBody>
      </p:sp>
      <p:sp>
        <p:nvSpPr>
          <p:cNvPr id="10" name="TextBox 9"/>
          <p:cNvSpPr txBox="1"/>
          <p:nvPr/>
        </p:nvSpPr>
        <p:spPr>
          <a:xfrm>
            <a:off x="512611" y="1447152"/>
            <a:ext cx="1294946" cy="4524315"/>
          </a:xfrm>
          <a:prstGeom prst="rect">
            <a:avLst/>
          </a:prstGeom>
          <a:noFill/>
        </p:spPr>
        <p:txBody>
          <a:bodyPr wrap="square" rtlCol="0">
            <a:spAutoFit/>
          </a:bodyPr>
          <a:lstStyle/>
          <a:p>
            <a:r>
              <a:rPr lang="en-US" sz="3200" dirty="0"/>
              <a:t>a </a:t>
            </a:r>
            <a:r>
              <a:rPr lang="en-US" sz="3200" dirty="0" err="1"/>
              <a:t>b</a:t>
            </a:r>
            <a:r>
              <a:rPr lang="en-US" sz="3200" dirty="0"/>
              <a:t> </a:t>
            </a:r>
            <a:r>
              <a:rPr lang="en-US" sz="3200" dirty="0" err="1"/>
              <a:t>c</a:t>
            </a:r>
            <a:r>
              <a:rPr lang="en-US" sz="3200" dirty="0"/>
              <a:t> </a:t>
            </a:r>
            <a:r>
              <a:rPr lang="en-US" sz="3200" dirty="0" err="1"/>
              <a:t>y</a:t>
            </a:r>
            <a:endParaRPr lang="en-US" sz="3200" dirty="0"/>
          </a:p>
          <a:p>
            <a:r>
              <a:rPr lang="en-US" sz="3200" dirty="0"/>
              <a:t>0 0 0 0</a:t>
            </a:r>
          </a:p>
          <a:p>
            <a:r>
              <a:rPr lang="en-US" sz="3200" dirty="0"/>
              <a:t>0 0 1 1</a:t>
            </a:r>
          </a:p>
          <a:p>
            <a:r>
              <a:rPr lang="en-US" sz="3200" dirty="0"/>
              <a:t>0 1 0 0</a:t>
            </a:r>
          </a:p>
          <a:p>
            <a:r>
              <a:rPr lang="en-US" sz="3200" dirty="0"/>
              <a:t>0 1 1 1</a:t>
            </a:r>
          </a:p>
          <a:p>
            <a:r>
              <a:rPr lang="en-US" sz="3200" dirty="0"/>
              <a:t>1 0 0 1</a:t>
            </a:r>
          </a:p>
          <a:p>
            <a:r>
              <a:rPr lang="en-US" sz="3200" dirty="0"/>
              <a:t>1 0 1 1</a:t>
            </a:r>
          </a:p>
          <a:p>
            <a:r>
              <a:rPr lang="en-US" sz="3200" dirty="0"/>
              <a:t>1 1 0 1</a:t>
            </a:r>
          </a:p>
          <a:p>
            <a:r>
              <a:rPr lang="en-US" sz="3200" dirty="0"/>
              <a:t>1 1 1 1</a:t>
            </a:r>
          </a:p>
        </p:txBody>
      </p:sp>
    </p:spTree>
    <p:extLst>
      <p:ext uri="{BB962C8B-B14F-4D97-AF65-F5344CB8AC3E}">
        <p14:creationId xmlns:p14="http://schemas.microsoft.com/office/powerpoint/2010/main" val="65965111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Agenda</a:t>
            </a:r>
          </a:p>
        </p:txBody>
      </p:sp>
      <p:sp>
        <p:nvSpPr>
          <p:cNvPr id="19459" name="Content Placeholder 2"/>
          <p:cNvSpPr>
            <a:spLocks noGrp="1"/>
          </p:cNvSpPr>
          <p:nvPr>
            <p:ph idx="1"/>
          </p:nvPr>
        </p:nvSpPr>
        <p:spPr/>
        <p:txBody>
          <a:bodyPr>
            <a:normAutofit/>
          </a:bodyPr>
          <a:lstStyle/>
          <a:p>
            <a:r>
              <a:rPr lang="en-US" dirty="0" smtClean="0">
                <a:solidFill>
                  <a:schemeClr val="bg1">
                    <a:lumMod val="65000"/>
                  </a:schemeClr>
                </a:solidFill>
              </a:rPr>
              <a:t>Boolean Algebra</a:t>
            </a:r>
          </a:p>
          <a:p>
            <a:r>
              <a:rPr lang="en-US" dirty="0" smtClean="0"/>
              <a:t>Timing and State Machines</a:t>
            </a:r>
          </a:p>
          <a:p>
            <a:r>
              <a:rPr lang="en-US" dirty="0" err="1" smtClean="0">
                <a:solidFill>
                  <a:schemeClr val="bg1">
                    <a:lumMod val="65000"/>
                  </a:schemeClr>
                </a:solidFill>
              </a:rPr>
              <a:t>Datapath</a:t>
            </a:r>
            <a:r>
              <a:rPr lang="en-US" dirty="0" smtClean="0">
                <a:solidFill>
                  <a:schemeClr val="bg1">
                    <a:lumMod val="65000"/>
                  </a:schemeClr>
                </a:solidFill>
              </a:rPr>
              <a:t> Elements: Mux + ALU</a:t>
            </a:r>
          </a:p>
          <a:p>
            <a:r>
              <a:rPr lang="en-US" dirty="0">
                <a:solidFill>
                  <a:schemeClr val="bg1">
                    <a:lumMod val="65000"/>
                  </a:schemeClr>
                </a:solidFill>
              </a:rPr>
              <a:t>RISC-V Lite </a:t>
            </a:r>
            <a:r>
              <a:rPr lang="en-US" dirty="0" err="1" smtClean="0">
                <a:solidFill>
                  <a:schemeClr val="bg1">
                    <a:lumMod val="65000"/>
                  </a:schemeClr>
                </a:solidFill>
              </a:rPr>
              <a:t>Datapath</a:t>
            </a:r>
            <a:endParaRPr lang="en-US" dirty="0" smtClean="0">
              <a:solidFill>
                <a:schemeClr val="bg1">
                  <a:lumMod val="65000"/>
                </a:schemeClr>
              </a:solidFill>
            </a:endParaRPr>
          </a:p>
          <a:p>
            <a:r>
              <a:rPr lang="en-US" dirty="0" smtClean="0">
                <a:solidFill>
                  <a:schemeClr val="bg1">
                    <a:lumMod val="65000"/>
                  </a:schemeClr>
                </a:solidFill>
              </a:rPr>
              <a:t>And, in Conclusion, …</a:t>
            </a:r>
          </a:p>
          <a:p>
            <a:pPr eaLnBrk="1" hangingPunct="1"/>
            <a:endParaRPr lang="en-US" dirty="0" smtClean="0"/>
          </a:p>
        </p:txBody>
      </p:sp>
      <p:sp>
        <p:nvSpPr>
          <p:cNvPr id="7" name="Date Placeholder 6"/>
          <p:cNvSpPr>
            <a:spLocks noGrp="1"/>
          </p:cNvSpPr>
          <p:nvPr>
            <p:ph type="dt" sz="quarter" idx="10"/>
          </p:nvPr>
        </p:nvSpPr>
        <p:spPr/>
        <p:txBody>
          <a:bodyPr/>
          <a:lstStyle/>
          <a:p>
            <a:pPr>
              <a:defRPr/>
            </a:pPr>
            <a:fld id="{A50B2C46-5AD7-FE4F-8A59-D0FE4920D08E}" type="datetime1">
              <a:rPr lang="en-US" smtClean="0"/>
              <a:pPr>
                <a:defRPr/>
              </a:pPr>
              <a:t>10/5/17</a:t>
            </a:fld>
            <a:endParaRPr lang="en-US"/>
          </a:p>
        </p:txBody>
      </p:sp>
      <p:sp>
        <p:nvSpPr>
          <p:cNvPr id="8" name="Slide Number Placeholder 7"/>
          <p:cNvSpPr>
            <a:spLocks noGrp="1"/>
          </p:cNvSpPr>
          <p:nvPr>
            <p:ph type="sldNum" sz="quarter" idx="12"/>
          </p:nvPr>
        </p:nvSpPr>
        <p:spPr/>
        <p:txBody>
          <a:bodyPr/>
          <a:lstStyle/>
          <a:p>
            <a:pPr>
              <a:defRPr/>
            </a:pPr>
            <a:fld id="{DE96CE77-EE0D-234F-A875-A91A105112B0}" type="slidenum">
              <a:rPr lang="en-US"/>
              <a:pPr>
                <a:defRPr/>
              </a:pPr>
              <a:t>12</a:t>
            </a:fld>
            <a:endParaRPr lang="en-US"/>
          </a:p>
        </p:txBody>
      </p:sp>
      <p:sp>
        <p:nvSpPr>
          <p:cNvPr id="9" name="Footer Placeholder 8"/>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1035902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Circuits</a:t>
            </a:r>
            <a:endParaRPr lang="en-US" dirty="0"/>
          </a:p>
        </p:txBody>
      </p:sp>
      <p:sp>
        <p:nvSpPr>
          <p:cNvPr id="3" name="Content Placeholder 2"/>
          <p:cNvSpPr>
            <a:spLocks noGrp="1"/>
          </p:cNvSpPr>
          <p:nvPr>
            <p:ph idx="1"/>
          </p:nvPr>
        </p:nvSpPr>
        <p:spPr/>
        <p:txBody>
          <a:bodyPr>
            <a:normAutofit fontScale="92500"/>
          </a:bodyPr>
          <a:lstStyle/>
          <a:p>
            <a:pPr>
              <a:defRPr/>
            </a:pPr>
            <a:r>
              <a:rPr lang="en-US" i="1" dirty="0">
                <a:solidFill>
                  <a:srgbClr val="000000"/>
                </a:solidFill>
              </a:rPr>
              <a:t>Synchronous Digital Systems </a:t>
            </a:r>
            <a:r>
              <a:rPr lang="en-US" dirty="0">
                <a:solidFill>
                  <a:srgbClr val="000000"/>
                </a:solidFill>
              </a:rPr>
              <a:t>consist of two basic types of circuits:</a:t>
            </a:r>
          </a:p>
          <a:p>
            <a:pPr lvl="1">
              <a:buFont typeface="Arial"/>
              <a:buChar char="•"/>
              <a:defRPr/>
            </a:pPr>
            <a:r>
              <a:rPr lang="en-US" dirty="0">
                <a:solidFill>
                  <a:srgbClr val="000000"/>
                </a:solidFill>
              </a:rPr>
              <a:t>Combinational Logic (CL) circuits</a:t>
            </a:r>
          </a:p>
          <a:p>
            <a:pPr lvl="2">
              <a:buFont typeface="Arial"/>
              <a:buChar char="–"/>
              <a:defRPr/>
            </a:pPr>
            <a:r>
              <a:rPr lang="en-US" dirty="0">
                <a:solidFill>
                  <a:srgbClr val="000000"/>
                </a:solidFill>
              </a:rPr>
              <a:t>Output is a function of the inputs only, not the history of its execution</a:t>
            </a:r>
          </a:p>
          <a:p>
            <a:pPr lvl="2">
              <a:buFont typeface="Arial"/>
              <a:buChar char="–"/>
              <a:defRPr/>
            </a:pPr>
            <a:r>
              <a:rPr lang="en-US" dirty="0">
                <a:solidFill>
                  <a:srgbClr val="000000"/>
                </a:solidFill>
              </a:rPr>
              <a:t>E.g., circuits to add A, B (ALUs)</a:t>
            </a:r>
          </a:p>
          <a:p>
            <a:pPr lvl="2">
              <a:buFont typeface="Arial"/>
              <a:buChar char="–"/>
              <a:defRPr/>
            </a:pPr>
            <a:r>
              <a:rPr lang="en-US" dirty="0">
                <a:solidFill>
                  <a:srgbClr val="000000"/>
                </a:solidFill>
              </a:rPr>
              <a:t>Last lecture was </a:t>
            </a:r>
            <a:r>
              <a:rPr lang="en-US" dirty="0" err="1" smtClean="0">
                <a:solidFill>
                  <a:srgbClr val="000000"/>
                </a:solidFill>
              </a:rPr>
              <a:t>comninational</a:t>
            </a:r>
            <a:r>
              <a:rPr lang="en-US" dirty="0" smtClean="0">
                <a:solidFill>
                  <a:srgbClr val="000000"/>
                </a:solidFill>
              </a:rPr>
              <a:t> logic</a:t>
            </a:r>
            <a:endParaRPr lang="en-US" dirty="0">
              <a:solidFill>
                <a:srgbClr val="000000"/>
              </a:solidFill>
            </a:endParaRPr>
          </a:p>
          <a:p>
            <a:pPr lvl="1">
              <a:buFont typeface="Arial"/>
              <a:buChar char="•"/>
              <a:defRPr/>
            </a:pPr>
            <a:r>
              <a:rPr lang="en-US" dirty="0">
                <a:solidFill>
                  <a:srgbClr val="000000"/>
                </a:solidFill>
              </a:rPr>
              <a:t>Sequential Logic (SL)</a:t>
            </a:r>
          </a:p>
          <a:p>
            <a:pPr lvl="2">
              <a:defRPr/>
            </a:pPr>
            <a:r>
              <a:rPr lang="en-US" dirty="0">
                <a:solidFill>
                  <a:srgbClr val="000000"/>
                </a:solidFill>
              </a:rPr>
              <a:t>Circuits that “remember” or store information</a:t>
            </a:r>
          </a:p>
          <a:p>
            <a:pPr lvl="2">
              <a:defRPr/>
            </a:pPr>
            <a:r>
              <a:rPr lang="en-US" dirty="0">
                <a:solidFill>
                  <a:srgbClr val="000000"/>
                </a:solidFill>
              </a:rPr>
              <a:t>aka “State Elements”</a:t>
            </a:r>
          </a:p>
          <a:p>
            <a:pPr lvl="2">
              <a:defRPr/>
            </a:pPr>
            <a:r>
              <a:rPr lang="en-US" dirty="0">
                <a:solidFill>
                  <a:srgbClr val="000000"/>
                </a:solidFill>
              </a:rPr>
              <a:t>E.g., memories and registers (Registers)</a:t>
            </a:r>
          </a:p>
          <a:p>
            <a:pPr lvl="2">
              <a:defRPr/>
            </a:pPr>
            <a:r>
              <a:rPr lang="en-US" dirty="0" smtClean="0">
                <a:solidFill>
                  <a:srgbClr val="000000"/>
                </a:solidFill>
              </a:rPr>
              <a:t>Rest of </a:t>
            </a:r>
            <a:r>
              <a:rPr lang="en-US" dirty="0">
                <a:solidFill>
                  <a:srgbClr val="000000"/>
                </a:solidFill>
              </a:rPr>
              <a:t>t</a:t>
            </a:r>
            <a:r>
              <a:rPr lang="en-US" dirty="0" smtClean="0">
                <a:solidFill>
                  <a:srgbClr val="000000"/>
                </a:solidFill>
              </a:rPr>
              <a:t>oday’s </a:t>
            </a:r>
            <a:r>
              <a:rPr lang="en-US" dirty="0">
                <a:solidFill>
                  <a:srgbClr val="000000"/>
                </a:solidFill>
              </a:rPr>
              <a:t>lecture is </a:t>
            </a:r>
            <a:r>
              <a:rPr lang="en-US" i="1" dirty="0" smtClean="0">
                <a:solidFill>
                  <a:srgbClr val="000000"/>
                </a:solidFill>
              </a:rPr>
              <a:t>sequential logic</a:t>
            </a:r>
            <a:endParaRPr lang="en-US" i="1" dirty="0"/>
          </a:p>
        </p:txBody>
      </p:sp>
      <p:sp>
        <p:nvSpPr>
          <p:cNvPr id="4" name="Date Placeholder 3"/>
          <p:cNvSpPr>
            <a:spLocks noGrp="1"/>
          </p:cNvSpPr>
          <p:nvPr>
            <p:ph type="dt" sz="half" idx="10"/>
          </p:nvPr>
        </p:nvSpPr>
        <p:spPr/>
        <p:txBody>
          <a:bodyPr/>
          <a:lstStyle/>
          <a:p>
            <a:fld id="{68E5AF39-9CD5-A54C-9267-ABEFB3E7F621}" type="datetime1">
              <a:rPr lang="en-US" smtClean="0"/>
              <a:pPr/>
              <a:t>10/5/17</a:t>
            </a:fld>
            <a:endParaRPr lang="en-US" dirty="0"/>
          </a:p>
        </p:txBody>
      </p:sp>
      <p:sp>
        <p:nvSpPr>
          <p:cNvPr id="5" name="Footer Placeholder 4"/>
          <p:cNvSpPr>
            <a:spLocks noGrp="1"/>
          </p:cNvSpPr>
          <p:nvPr>
            <p:ph type="ftr" sz="quarter" idx="11"/>
          </p:nvPr>
        </p:nvSpPr>
        <p:spPr/>
        <p:txBody>
          <a:bodyPr/>
          <a:lstStyle/>
          <a:p>
            <a:r>
              <a:rPr lang="en-US" smtClean="0"/>
              <a:t>Fall </a:t>
            </a:r>
            <a:r>
              <a:rPr lang="is-IS" smtClean="0"/>
              <a:t>2017</a:t>
            </a:r>
            <a:r>
              <a:rPr lang="en-US" smtClean="0"/>
              <a:t> -- Lecture #10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13</a:t>
            </a:fld>
            <a:endParaRPr lang="en-US" dirty="0"/>
          </a:p>
        </p:txBody>
      </p:sp>
    </p:spTree>
    <p:extLst>
      <p:ext uri="{BB962C8B-B14F-4D97-AF65-F5344CB8AC3E}">
        <p14:creationId xmlns:p14="http://schemas.microsoft.com/office/powerpoint/2010/main" val="1889440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9"/>
          <p:cNvSpPr>
            <a:spLocks noChangeArrowheads="1"/>
          </p:cNvSpPr>
          <p:nvPr/>
        </p:nvSpPr>
        <p:spPr bwMode="auto">
          <a:xfrm>
            <a:off x="5992813" y="1690689"/>
            <a:ext cx="1027112" cy="339725"/>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system</a:t>
            </a:r>
          </a:p>
        </p:txBody>
      </p:sp>
      <p:sp>
        <p:nvSpPr>
          <p:cNvPr id="51204" name="Rectangle 10"/>
          <p:cNvSpPr>
            <a:spLocks noChangeArrowheads="1"/>
          </p:cNvSpPr>
          <p:nvPr/>
        </p:nvSpPr>
        <p:spPr bwMode="auto">
          <a:xfrm>
            <a:off x="3787775" y="2644775"/>
            <a:ext cx="1214438"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datapath</a:t>
            </a:r>
          </a:p>
        </p:txBody>
      </p:sp>
      <p:sp>
        <p:nvSpPr>
          <p:cNvPr id="51205" name="Rectangle 11"/>
          <p:cNvSpPr>
            <a:spLocks noChangeArrowheads="1"/>
          </p:cNvSpPr>
          <p:nvPr/>
        </p:nvSpPr>
        <p:spPr bwMode="auto">
          <a:xfrm>
            <a:off x="7496176" y="2632075"/>
            <a:ext cx="1012825"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control</a:t>
            </a:r>
          </a:p>
        </p:txBody>
      </p:sp>
      <p:sp>
        <p:nvSpPr>
          <p:cNvPr id="51206" name="Rectangle 12"/>
          <p:cNvSpPr>
            <a:spLocks noChangeArrowheads="1"/>
          </p:cNvSpPr>
          <p:nvPr/>
        </p:nvSpPr>
        <p:spPr bwMode="auto">
          <a:xfrm>
            <a:off x="6329363" y="3648076"/>
            <a:ext cx="1528762" cy="550863"/>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state</a:t>
            </a:r>
            <a:br>
              <a:rPr lang="en-US">
                <a:solidFill>
                  <a:srgbClr val="000000"/>
                </a:solidFill>
                <a:latin typeface="Comic Sans MS" charset="0"/>
              </a:rPr>
            </a:br>
            <a:r>
              <a:rPr lang="en-US">
                <a:solidFill>
                  <a:srgbClr val="000000"/>
                </a:solidFill>
                <a:latin typeface="Comic Sans MS" charset="0"/>
              </a:rPr>
              <a:t>registers</a:t>
            </a:r>
          </a:p>
        </p:txBody>
      </p:sp>
      <p:sp>
        <p:nvSpPr>
          <p:cNvPr id="51207" name="Rectangle 13"/>
          <p:cNvSpPr>
            <a:spLocks noChangeArrowheads="1"/>
          </p:cNvSpPr>
          <p:nvPr/>
        </p:nvSpPr>
        <p:spPr bwMode="auto">
          <a:xfrm>
            <a:off x="7732714" y="3660776"/>
            <a:ext cx="2166937" cy="550863"/>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combinational</a:t>
            </a:r>
            <a:br>
              <a:rPr lang="en-US">
                <a:solidFill>
                  <a:srgbClr val="000000"/>
                </a:solidFill>
                <a:latin typeface="Comic Sans MS" charset="0"/>
              </a:rPr>
            </a:br>
            <a:r>
              <a:rPr lang="en-US">
                <a:solidFill>
                  <a:srgbClr val="000000"/>
                </a:solidFill>
                <a:latin typeface="Comic Sans MS" charset="0"/>
              </a:rPr>
              <a:t>logic</a:t>
            </a:r>
          </a:p>
        </p:txBody>
      </p:sp>
      <p:sp>
        <p:nvSpPr>
          <p:cNvPr id="51208" name="Rectangle 14"/>
          <p:cNvSpPr>
            <a:spLocks noChangeArrowheads="1"/>
          </p:cNvSpPr>
          <p:nvPr/>
        </p:nvSpPr>
        <p:spPr bwMode="auto">
          <a:xfrm>
            <a:off x="3362325" y="3722689"/>
            <a:ext cx="1365250" cy="339725"/>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multiplexer</a:t>
            </a:r>
          </a:p>
        </p:txBody>
      </p:sp>
      <p:sp>
        <p:nvSpPr>
          <p:cNvPr id="51209" name="Rectangle 15"/>
          <p:cNvSpPr>
            <a:spLocks noChangeArrowheads="1"/>
          </p:cNvSpPr>
          <p:nvPr/>
        </p:nvSpPr>
        <p:spPr bwMode="auto">
          <a:xfrm>
            <a:off x="4727575" y="3735389"/>
            <a:ext cx="1390650" cy="338137"/>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comparator</a:t>
            </a:r>
          </a:p>
        </p:txBody>
      </p:sp>
      <p:sp>
        <p:nvSpPr>
          <p:cNvPr id="51210" name="Rectangle 16"/>
          <p:cNvSpPr>
            <a:spLocks noChangeArrowheads="1"/>
          </p:cNvSpPr>
          <p:nvPr/>
        </p:nvSpPr>
        <p:spPr bwMode="auto">
          <a:xfrm>
            <a:off x="2284413" y="3584575"/>
            <a:ext cx="927100" cy="55245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code</a:t>
            </a:r>
            <a:br>
              <a:rPr lang="en-US">
                <a:solidFill>
                  <a:srgbClr val="000000"/>
                </a:solidFill>
                <a:latin typeface="Comic Sans MS" charset="0"/>
              </a:rPr>
            </a:br>
            <a:r>
              <a:rPr lang="en-US">
                <a:solidFill>
                  <a:srgbClr val="000000"/>
                </a:solidFill>
                <a:latin typeface="Comic Sans MS" charset="0"/>
              </a:rPr>
              <a:t>registers</a:t>
            </a:r>
          </a:p>
        </p:txBody>
      </p:sp>
      <p:sp>
        <p:nvSpPr>
          <p:cNvPr id="51211" name="Rectangle 17"/>
          <p:cNvSpPr>
            <a:spLocks noChangeArrowheads="1"/>
          </p:cNvSpPr>
          <p:nvPr/>
        </p:nvSpPr>
        <p:spPr bwMode="auto">
          <a:xfrm>
            <a:off x="5027613" y="5038725"/>
            <a:ext cx="1065212"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register</a:t>
            </a:r>
          </a:p>
        </p:txBody>
      </p:sp>
      <p:sp>
        <p:nvSpPr>
          <p:cNvPr id="51212" name="Rectangle 18"/>
          <p:cNvSpPr>
            <a:spLocks noChangeArrowheads="1"/>
          </p:cNvSpPr>
          <p:nvPr/>
        </p:nvSpPr>
        <p:spPr bwMode="auto">
          <a:xfrm>
            <a:off x="6642101" y="5038725"/>
            <a:ext cx="841375"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logic</a:t>
            </a:r>
          </a:p>
        </p:txBody>
      </p:sp>
      <p:sp>
        <p:nvSpPr>
          <p:cNvPr id="51213" name="Line 19"/>
          <p:cNvSpPr>
            <a:spLocks noChangeShapeType="1"/>
          </p:cNvSpPr>
          <p:nvPr/>
        </p:nvSpPr>
        <p:spPr bwMode="auto">
          <a:xfrm>
            <a:off x="6373813" y="1973263"/>
            <a:ext cx="1428750" cy="703262"/>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4" name="Line 20"/>
          <p:cNvSpPr>
            <a:spLocks noChangeShapeType="1"/>
          </p:cNvSpPr>
          <p:nvPr/>
        </p:nvSpPr>
        <p:spPr bwMode="auto">
          <a:xfrm flipH="1">
            <a:off x="4308475" y="1962151"/>
            <a:ext cx="2052638" cy="6889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5" name="Line 21"/>
          <p:cNvSpPr>
            <a:spLocks noChangeShapeType="1"/>
          </p:cNvSpPr>
          <p:nvPr/>
        </p:nvSpPr>
        <p:spPr bwMode="auto">
          <a:xfrm flipH="1">
            <a:off x="3930651" y="2963864"/>
            <a:ext cx="252413" cy="7778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6" name="Line 22"/>
          <p:cNvSpPr>
            <a:spLocks noChangeShapeType="1"/>
          </p:cNvSpPr>
          <p:nvPr/>
        </p:nvSpPr>
        <p:spPr bwMode="auto">
          <a:xfrm>
            <a:off x="4183064" y="2938464"/>
            <a:ext cx="1100137" cy="8413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7" name="Line 23"/>
          <p:cNvSpPr>
            <a:spLocks noChangeShapeType="1"/>
          </p:cNvSpPr>
          <p:nvPr/>
        </p:nvSpPr>
        <p:spPr bwMode="auto">
          <a:xfrm flipH="1">
            <a:off x="2841625" y="2927351"/>
            <a:ext cx="1354138" cy="7016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8" name="Line 24"/>
          <p:cNvSpPr>
            <a:spLocks noChangeShapeType="1"/>
          </p:cNvSpPr>
          <p:nvPr/>
        </p:nvSpPr>
        <p:spPr bwMode="auto">
          <a:xfrm>
            <a:off x="2716214" y="4105275"/>
            <a:ext cx="2655887" cy="9398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9" name="Line 25"/>
          <p:cNvSpPr>
            <a:spLocks noChangeShapeType="1"/>
          </p:cNvSpPr>
          <p:nvPr/>
        </p:nvSpPr>
        <p:spPr bwMode="auto">
          <a:xfrm flipH="1">
            <a:off x="5410201" y="4143375"/>
            <a:ext cx="1603375" cy="8905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0" name="Line 26"/>
          <p:cNvSpPr>
            <a:spLocks noChangeShapeType="1"/>
          </p:cNvSpPr>
          <p:nvPr/>
        </p:nvSpPr>
        <p:spPr bwMode="auto">
          <a:xfrm flipH="1">
            <a:off x="7077075" y="2914650"/>
            <a:ext cx="776288" cy="7762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1" name="Line 27"/>
          <p:cNvSpPr>
            <a:spLocks noChangeShapeType="1"/>
          </p:cNvSpPr>
          <p:nvPr/>
        </p:nvSpPr>
        <p:spPr bwMode="auto">
          <a:xfrm>
            <a:off x="7877175" y="2914650"/>
            <a:ext cx="865188" cy="7635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2" name="Line 28"/>
          <p:cNvSpPr>
            <a:spLocks noChangeShapeType="1"/>
          </p:cNvSpPr>
          <p:nvPr/>
        </p:nvSpPr>
        <p:spPr bwMode="auto">
          <a:xfrm>
            <a:off x="5283201" y="4029075"/>
            <a:ext cx="1604963" cy="10287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3" name="Line 29"/>
          <p:cNvSpPr>
            <a:spLocks noChangeShapeType="1"/>
          </p:cNvSpPr>
          <p:nvPr/>
        </p:nvSpPr>
        <p:spPr bwMode="auto">
          <a:xfrm>
            <a:off x="3930651" y="4029075"/>
            <a:ext cx="2932113" cy="10414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4" name="Line 30"/>
          <p:cNvSpPr>
            <a:spLocks noChangeShapeType="1"/>
          </p:cNvSpPr>
          <p:nvPr/>
        </p:nvSpPr>
        <p:spPr bwMode="auto">
          <a:xfrm flipH="1">
            <a:off x="6938963" y="4143375"/>
            <a:ext cx="1790700" cy="9144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5" name="Rectangle 31"/>
          <p:cNvSpPr>
            <a:spLocks noChangeArrowheads="1"/>
          </p:cNvSpPr>
          <p:nvPr/>
        </p:nvSpPr>
        <p:spPr bwMode="auto">
          <a:xfrm>
            <a:off x="5264150" y="5791200"/>
            <a:ext cx="1854200" cy="55245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switching</a:t>
            </a:r>
            <a:br>
              <a:rPr lang="en-US">
                <a:solidFill>
                  <a:srgbClr val="000000"/>
                </a:solidFill>
                <a:latin typeface="Comic Sans MS" charset="0"/>
              </a:rPr>
            </a:br>
            <a:r>
              <a:rPr lang="en-US">
                <a:solidFill>
                  <a:srgbClr val="000000"/>
                </a:solidFill>
                <a:latin typeface="Comic Sans MS" charset="0"/>
              </a:rPr>
              <a:t>networks</a:t>
            </a:r>
          </a:p>
        </p:txBody>
      </p:sp>
      <p:sp>
        <p:nvSpPr>
          <p:cNvPr id="51226" name="Line 32"/>
          <p:cNvSpPr>
            <a:spLocks noChangeShapeType="1"/>
          </p:cNvSpPr>
          <p:nvPr/>
        </p:nvSpPr>
        <p:spPr bwMode="auto">
          <a:xfrm flipH="1">
            <a:off x="6324601" y="5346700"/>
            <a:ext cx="563563" cy="42545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7" name="Line 33"/>
          <p:cNvSpPr>
            <a:spLocks noChangeShapeType="1"/>
          </p:cNvSpPr>
          <p:nvPr/>
        </p:nvSpPr>
        <p:spPr bwMode="auto">
          <a:xfrm>
            <a:off x="5410201" y="5334000"/>
            <a:ext cx="638175" cy="46355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8" name="Rectangle 36"/>
          <p:cNvSpPr>
            <a:spLocks noGrp="1" noChangeArrowheads="1"/>
          </p:cNvSpPr>
          <p:nvPr>
            <p:ph type="title"/>
          </p:nvPr>
        </p:nvSpPr>
        <p:spPr/>
        <p:txBody>
          <a:bodyPr/>
          <a:lstStyle/>
          <a:p>
            <a:pPr eaLnBrk="1" hangingPunct="1"/>
            <a:r>
              <a:rPr lang="en-US"/>
              <a:t>Design Hierarchy</a:t>
            </a:r>
          </a:p>
        </p:txBody>
      </p:sp>
      <p:sp>
        <p:nvSpPr>
          <p:cNvPr id="30" name="Date Placeholder 29"/>
          <p:cNvSpPr>
            <a:spLocks noGrp="1"/>
          </p:cNvSpPr>
          <p:nvPr>
            <p:ph type="dt" sz="quarter" idx="10"/>
          </p:nvPr>
        </p:nvSpPr>
        <p:spPr/>
        <p:txBody>
          <a:bodyPr/>
          <a:lstStyle/>
          <a:p>
            <a:pPr>
              <a:defRPr/>
            </a:pPr>
            <a:fld id="{AC0FE1E9-01D7-E047-A658-0DA6A5B19DAC}" type="datetime1">
              <a:rPr lang="en-US" smtClean="0"/>
              <a:pPr>
                <a:defRPr/>
              </a:pPr>
              <a:t>10/5/17</a:t>
            </a:fld>
            <a:endParaRPr lang="en-US"/>
          </a:p>
        </p:txBody>
      </p:sp>
      <p:sp>
        <p:nvSpPr>
          <p:cNvPr id="31" name="Slide Number Placeholder 30"/>
          <p:cNvSpPr>
            <a:spLocks noGrp="1"/>
          </p:cNvSpPr>
          <p:nvPr>
            <p:ph type="sldNum" sz="quarter" idx="12"/>
          </p:nvPr>
        </p:nvSpPr>
        <p:spPr/>
        <p:txBody>
          <a:bodyPr/>
          <a:lstStyle/>
          <a:p>
            <a:pPr>
              <a:defRPr/>
            </a:pPr>
            <a:fld id="{32371852-B2BA-C64F-8A35-805D0536AD16}" type="slidenum">
              <a:rPr lang="en-US"/>
              <a:pPr>
                <a:defRPr/>
              </a:pPr>
              <a:t>14</a:t>
            </a:fld>
            <a:endParaRPr lang="en-US"/>
          </a:p>
        </p:txBody>
      </p:sp>
      <p:sp>
        <p:nvSpPr>
          <p:cNvPr id="36" name="Footer Placeholder 8"/>
          <p:cNvSpPr>
            <a:spLocks noGrp="1"/>
          </p:cNvSpPr>
          <p:nvPr>
            <p:ph type="ftr" sz="quarter" idx="11"/>
          </p:nvPr>
        </p:nvSpPr>
        <p:spPr>
          <a:xfrm>
            <a:off x="4165600" y="6356352"/>
            <a:ext cx="3860800" cy="365125"/>
          </a:xfrm>
        </p:spPr>
        <p:txBody>
          <a:bodyPr/>
          <a:lstStyle/>
          <a:p>
            <a:pPr>
              <a:defRPr/>
            </a:pPr>
            <a:r>
              <a:rPr lang="en-US" dirty="0" smtClean="0"/>
              <a:t>Fall </a:t>
            </a:r>
            <a:r>
              <a:rPr lang="is-IS" dirty="0" smtClean="0"/>
              <a:t>2017</a:t>
            </a:r>
            <a:r>
              <a:rPr lang="en-US" dirty="0" smtClean="0"/>
              <a:t> -- Lecture #10</a:t>
            </a:r>
            <a:endParaRPr lang="en-US" dirty="0"/>
          </a:p>
        </p:txBody>
      </p:sp>
      <p:sp>
        <p:nvSpPr>
          <p:cNvPr id="32" name="Rectangle 31"/>
          <p:cNvSpPr/>
          <p:nvPr/>
        </p:nvSpPr>
        <p:spPr>
          <a:xfrm>
            <a:off x="5533817" y="5764214"/>
            <a:ext cx="1243012" cy="604838"/>
          </a:xfrm>
          <a:prstGeom prst="rect">
            <a:avLst/>
          </a:prstGeom>
          <a:noFill/>
          <a:ln w="508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p:cNvSpPr/>
          <p:nvPr/>
        </p:nvSpPr>
        <p:spPr>
          <a:xfrm>
            <a:off x="6430964" y="4876802"/>
            <a:ext cx="900112" cy="523078"/>
          </a:xfrm>
          <a:prstGeom prst="rect">
            <a:avLst/>
          </a:prstGeom>
          <a:noFill/>
          <a:ln w="508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p:cNvSpPr/>
          <p:nvPr/>
        </p:nvSpPr>
        <p:spPr>
          <a:xfrm>
            <a:off x="4927603" y="4874821"/>
            <a:ext cx="1065210" cy="52307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p:cNvSpPr/>
          <p:nvPr/>
        </p:nvSpPr>
        <p:spPr>
          <a:xfrm>
            <a:off x="6539834" y="3631743"/>
            <a:ext cx="1096041" cy="52307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p:cNvSpPr/>
          <p:nvPr/>
        </p:nvSpPr>
        <p:spPr>
          <a:xfrm>
            <a:off x="8023227" y="3638075"/>
            <a:ext cx="1624009" cy="523078"/>
          </a:xfrm>
          <a:prstGeom prst="rect">
            <a:avLst/>
          </a:prstGeom>
          <a:noFill/>
          <a:ln w="508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8124258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p:txBody>
          <a:bodyPr/>
          <a:lstStyle/>
          <a:p>
            <a:pPr eaLnBrk="1" hangingPunct="1"/>
            <a:r>
              <a:rPr lang="en-GB" smtClean="0"/>
              <a:t>Uses for State Elements</a:t>
            </a:r>
          </a:p>
        </p:txBody>
      </p:sp>
      <p:sp>
        <p:nvSpPr>
          <p:cNvPr id="25603" name="Rectangle 2"/>
          <p:cNvSpPr>
            <a:spLocks noGrp="1" noChangeArrowheads="1"/>
          </p:cNvSpPr>
          <p:nvPr>
            <p:ph type="body" idx="1"/>
          </p:nvPr>
        </p:nvSpPr>
        <p:spPr/>
        <p:txBody>
          <a:bodyPr>
            <a:normAutofit/>
          </a:bodyPr>
          <a:lstStyle/>
          <a:p>
            <a:pPr eaLnBrk="1" hangingPunct="1"/>
            <a:r>
              <a:rPr lang="en-GB" dirty="0" smtClean="0"/>
              <a:t>Place to store values for later re-use:</a:t>
            </a:r>
          </a:p>
          <a:p>
            <a:pPr lvl="1" eaLnBrk="1" hangingPunct="1"/>
            <a:r>
              <a:rPr lang="en-GB" dirty="0" smtClean="0"/>
              <a:t>Register files (like $1-$31 on the RISC-V)</a:t>
            </a:r>
          </a:p>
          <a:p>
            <a:pPr lvl="1" eaLnBrk="1" hangingPunct="1"/>
            <a:r>
              <a:rPr lang="en-GB" dirty="0" smtClean="0"/>
              <a:t>Memory (caches and main memory)</a:t>
            </a:r>
          </a:p>
          <a:p>
            <a:pPr eaLnBrk="1" hangingPunct="1">
              <a:buClr>
                <a:schemeClr val="tx1"/>
              </a:buClr>
            </a:pPr>
            <a:r>
              <a:rPr lang="en-GB" i="1" dirty="0" smtClean="0">
                <a:solidFill>
                  <a:srgbClr val="0000FF"/>
                </a:solidFill>
              </a:rPr>
              <a:t>Help control flow of information between combinational logic blocks</a:t>
            </a:r>
          </a:p>
          <a:p>
            <a:pPr lvl="1" eaLnBrk="1" hangingPunct="1"/>
            <a:r>
              <a:rPr lang="en-GB" dirty="0" smtClean="0"/>
              <a:t>State elements hold up the movement of information at input to combinational logic blocks to allow for orderly passage</a:t>
            </a:r>
          </a:p>
        </p:txBody>
      </p:sp>
      <p:sp>
        <p:nvSpPr>
          <p:cNvPr id="6" name="Date Placeholder 5"/>
          <p:cNvSpPr>
            <a:spLocks noGrp="1"/>
          </p:cNvSpPr>
          <p:nvPr>
            <p:ph type="dt" sz="quarter" idx="10"/>
          </p:nvPr>
        </p:nvSpPr>
        <p:spPr/>
        <p:txBody>
          <a:bodyPr/>
          <a:lstStyle/>
          <a:p>
            <a:pPr>
              <a:defRPr/>
            </a:pPr>
            <a:fld id="{A8EE9629-11DF-DB4E-BDC3-704C80F6C91B}" type="datetime1">
              <a:rPr lang="en-US" smtClean="0"/>
              <a:pPr>
                <a:defRPr/>
              </a:pPr>
              <a:t>10/5/17</a:t>
            </a:fld>
            <a:endParaRPr lang="en-US"/>
          </a:p>
        </p:txBody>
      </p:sp>
      <p:sp>
        <p:nvSpPr>
          <p:cNvPr id="7" name="Slide Number Placeholder 6"/>
          <p:cNvSpPr>
            <a:spLocks noGrp="1"/>
          </p:cNvSpPr>
          <p:nvPr>
            <p:ph type="sldNum" sz="quarter" idx="12"/>
          </p:nvPr>
        </p:nvSpPr>
        <p:spPr/>
        <p:txBody>
          <a:bodyPr/>
          <a:lstStyle/>
          <a:p>
            <a:pPr>
              <a:defRPr/>
            </a:pPr>
            <a:fld id="{DB9092EC-4C6B-A745-BA8E-07B4FE9C6ABB}" type="slidenum">
              <a:rPr lang="en-US" smtClean="0"/>
              <a:pPr>
                <a:defRPr/>
              </a:pPr>
              <a:t>15</a:t>
            </a:fld>
            <a:endParaRPr lang="en-US"/>
          </a:p>
        </p:txBody>
      </p:sp>
      <p:sp>
        <p:nvSpPr>
          <p:cNvPr id="9" name="Footer Placeholder 8"/>
          <p:cNvSpPr>
            <a:spLocks noGrp="1"/>
          </p:cNvSpPr>
          <p:nvPr>
            <p:ph type="ftr" sz="quarter" idx="11"/>
          </p:nvPr>
        </p:nvSpPr>
        <p:spPr>
          <a:xfrm>
            <a:off x="4165600" y="6356352"/>
            <a:ext cx="3860800" cy="365125"/>
          </a:xfrm>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286702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Counter: First Design</a:t>
            </a:r>
            <a:endParaRPr lang="en-US" dirty="0"/>
          </a:p>
        </p:txBody>
      </p:sp>
      <p:sp>
        <p:nvSpPr>
          <p:cNvPr id="3" name="Content Placeholder 2"/>
          <p:cNvSpPr>
            <a:spLocks noGrp="1"/>
          </p:cNvSpPr>
          <p:nvPr>
            <p:ph idx="1"/>
          </p:nvPr>
        </p:nvSpPr>
        <p:spPr>
          <a:xfrm>
            <a:off x="1016000" y="1406769"/>
            <a:ext cx="9358923" cy="1772530"/>
          </a:xfrm>
        </p:spPr>
        <p:txBody>
          <a:bodyPr>
            <a:normAutofit fontScale="92500" lnSpcReduction="20000"/>
          </a:bodyPr>
          <a:lstStyle/>
          <a:p>
            <a:r>
              <a:rPr lang="en-US" dirty="0" smtClean="0"/>
              <a:t>Program Counter “PC”</a:t>
            </a:r>
          </a:p>
          <a:p>
            <a:pPr lvl="1"/>
            <a:r>
              <a:rPr lang="en-US" dirty="0" smtClean="0"/>
              <a:t>Instruction address</a:t>
            </a:r>
          </a:p>
          <a:p>
            <a:pPr lvl="1"/>
            <a:r>
              <a:rPr lang="en-US" dirty="0" smtClean="0"/>
              <a:t>Next PC: add 4 to current value</a:t>
            </a:r>
          </a:p>
          <a:p>
            <a:pPr lvl="1"/>
            <a:r>
              <a:rPr lang="en-US" dirty="0" smtClean="0"/>
              <a:t>Let’s try </a:t>
            </a:r>
            <a:r>
              <a:rPr lang="is-IS" dirty="0" smtClean="0"/>
              <a:t>…</a:t>
            </a:r>
          </a:p>
          <a:p>
            <a:pPr lvl="1"/>
            <a:endParaRPr lang="is-IS" dirty="0"/>
          </a:p>
          <a:p>
            <a:pPr lvl="1"/>
            <a:endParaRPr lang="is-IS" dirty="0" smtClean="0"/>
          </a:p>
          <a:p>
            <a:pPr lvl="1"/>
            <a:endParaRPr lang="is-IS" dirty="0"/>
          </a:p>
          <a:p>
            <a:pPr lvl="1"/>
            <a:endParaRPr lang="is-IS" dirty="0" smtClean="0"/>
          </a:p>
          <a:p>
            <a:pPr lvl="1"/>
            <a:endParaRPr lang="is-IS" dirty="0"/>
          </a:p>
          <a:p>
            <a:pPr lvl="1"/>
            <a:endParaRPr lang="is-IS" dirty="0" smtClean="0"/>
          </a:p>
        </p:txBody>
      </p:sp>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16</a:t>
            </a:fld>
            <a:endParaRPr lang="en-US"/>
          </a:p>
        </p:txBody>
      </p:sp>
      <p:pic>
        <p:nvPicPr>
          <p:cNvPr id="7" name="Picture 6"/>
          <p:cNvPicPr>
            <a:picLocks noChangeAspect="1"/>
          </p:cNvPicPr>
          <p:nvPr/>
        </p:nvPicPr>
        <p:blipFill>
          <a:blip r:embed="rId2"/>
          <a:stretch>
            <a:fillRect/>
          </a:stretch>
        </p:blipFill>
        <p:spPr>
          <a:xfrm>
            <a:off x="3169920" y="3179298"/>
            <a:ext cx="4035541" cy="1943588"/>
          </a:xfrm>
          <a:prstGeom prst="rect">
            <a:avLst/>
          </a:prstGeom>
        </p:spPr>
      </p:pic>
      <p:sp>
        <p:nvSpPr>
          <p:cNvPr id="8" name="TextBox 7"/>
          <p:cNvSpPr txBox="1"/>
          <p:nvPr/>
        </p:nvSpPr>
        <p:spPr>
          <a:xfrm>
            <a:off x="3590779" y="3419572"/>
            <a:ext cx="615874" cy="584775"/>
          </a:xfrm>
          <a:prstGeom prst="rect">
            <a:avLst/>
          </a:prstGeom>
          <a:noFill/>
        </p:spPr>
        <p:txBody>
          <a:bodyPr wrap="none" rtlCol="0">
            <a:spAutoFit/>
          </a:bodyPr>
          <a:lstStyle/>
          <a:p>
            <a:r>
              <a:rPr lang="en-US" sz="3200" dirty="0"/>
              <a:t>PC</a:t>
            </a:r>
          </a:p>
        </p:txBody>
      </p:sp>
      <p:sp>
        <p:nvSpPr>
          <p:cNvPr id="9" name="TextBox 8"/>
          <p:cNvSpPr txBox="1"/>
          <p:nvPr/>
        </p:nvSpPr>
        <p:spPr>
          <a:xfrm>
            <a:off x="7205461" y="4126464"/>
            <a:ext cx="1215397" cy="584775"/>
          </a:xfrm>
          <a:prstGeom prst="rect">
            <a:avLst/>
          </a:prstGeom>
          <a:noFill/>
        </p:spPr>
        <p:txBody>
          <a:bodyPr wrap="none" rtlCol="0">
            <a:spAutoFit/>
          </a:bodyPr>
          <a:lstStyle/>
          <a:p>
            <a:r>
              <a:rPr lang="en-US" sz="3200" dirty="0"/>
              <a:t>PC + 4</a:t>
            </a:r>
          </a:p>
        </p:txBody>
      </p:sp>
      <p:sp>
        <p:nvSpPr>
          <p:cNvPr id="10" name="Rectangle 9"/>
          <p:cNvSpPr/>
          <p:nvPr/>
        </p:nvSpPr>
        <p:spPr>
          <a:xfrm>
            <a:off x="1016000" y="5439552"/>
            <a:ext cx="8559409" cy="892552"/>
          </a:xfrm>
          <a:prstGeom prst="rect">
            <a:avLst/>
          </a:prstGeom>
        </p:spPr>
        <p:txBody>
          <a:bodyPr wrap="square">
            <a:spAutoFit/>
          </a:bodyPr>
          <a:lstStyle/>
          <a:p>
            <a:pPr marL="285750" indent="-285750">
              <a:buFont typeface="Arial" charset="0"/>
              <a:buChar char="•"/>
            </a:pPr>
            <a:r>
              <a:rPr lang="is-IS" sz="2800" dirty="0"/>
              <a:t>Something is not quite right:</a:t>
            </a:r>
          </a:p>
          <a:p>
            <a:pPr marL="800100" lvl="1" indent="-342900">
              <a:buFont typeface="YuMin_36pKn-Demibold" charset="-128"/>
              <a:buChar char="－"/>
            </a:pPr>
            <a:r>
              <a:rPr lang="is-IS" sz="2400" dirty="0"/>
              <a:t>PC and PC+4 simutaneously on same wire???</a:t>
            </a:r>
            <a:endParaRPr lang="en-US" sz="2400" dirty="0"/>
          </a:p>
        </p:txBody>
      </p:sp>
      <p:sp>
        <p:nvSpPr>
          <p:cNvPr id="11"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128701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a:t>
            </a:r>
            <a:endParaRPr lang="en-US" dirty="0"/>
          </a:p>
        </p:txBody>
      </p:sp>
      <p:sp>
        <p:nvSpPr>
          <p:cNvPr id="3" name="Content Placeholder 2"/>
          <p:cNvSpPr>
            <a:spLocks noGrp="1"/>
          </p:cNvSpPr>
          <p:nvPr>
            <p:ph idx="1"/>
          </p:nvPr>
        </p:nvSpPr>
        <p:spPr>
          <a:xfrm>
            <a:off x="1746739" y="4487582"/>
            <a:ext cx="8628184" cy="1981481"/>
          </a:xfrm>
        </p:spPr>
        <p:txBody>
          <a:bodyPr/>
          <a:lstStyle/>
          <a:p>
            <a:r>
              <a:rPr lang="en-US" dirty="0" smtClean="0"/>
              <a:t>Memory element breaks the feedback loop</a:t>
            </a:r>
          </a:p>
          <a:p>
            <a:r>
              <a:rPr lang="en-US" dirty="0" smtClean="0"/>
              <a:t>How does it work?</a:t>
            </a:r>
            <a:endParaRPr lang="en-US" dirty="0"/>
          </a:p>
        </p:txBody>
      </p:sp>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17</a:t>
            </a:fld>
            <a:endParaRPr lang="en-US"/>
          </a:p>
        </p:txBody>
      </p:sp>
      <p:pic>
        <p:nvPicPr>
          <p:cNvPr id="7" name="Content Placeholder 6"/>
          <p:cNvPicPr>
            <a:picLocks noChangeAspect="1"/>
          </p:cNvPicPr>
          <p:nvPr/>
        </p:nvPicPr>
        <p:blipFill>
          <a:blip r:embed="rId2"/>
          <a:stretch>
            <a:fillRect/>
          </a:stretch>
        </p:blipFill>
        <p:spPr>
          <a:xfrm>
            <a:off x="3997570" y="1716455"/>
            <a:ext cx="3581400" cy="2667000"/>
          </a:xfrm>
          <a:prstGeom prst="rect">
            <a:avLst/>
          </a:prstGeom>
        </p:spPr>
      </p:pic>
      <p:sp>
        <p:nvSpPr>
          <p:cNvPr id="8"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2145305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 Latch</a:t>
            </a:r>
            <a:endParaRPr lang="en-US" dirty="0"/>
          </a:p>
        </p:txBody>
      </p:sp>
      <p:pic>
        <p:nvPicPr>
          <p:cNvPr id="8" name="Content Placeholder 7"/>
          <p:cNvPicPr>
            <a:picLocks noGrp="1" noChangeAspect="1"/>
          </p:cNvPicPr>
          <p:nvPr>
            <p:ph idx="1"/>
          </p:nvPr>
        </p:nvPicPr>
        <p:blipFill>
          <a:blip r:embed="rId2"/>
          <a:stretch>
            <a:fillRect/>
          </a:stretch>
        </p:blipFill>
        <p:spPr>
          <a:xfrm>
            <a:off x="2537438" y="3903139"/>
            <a:ext cx="7046787" cy="2348929"/>
          </a:xfrm>
          <a:prstGeom prst="rect">
            <a:avLst/>
          </a:prstGeom>
        </p:spPr>
      </p:pic>
      <p:sp>
        <p:nvSpPr>
          <p:cNvPr id="6" name="Slide Number Placeholder 5"/>
          <p:cNvSpPr>
            <a:spLocks noGrp="1"/>
          </p:cNvSpPr>
          <p:nvPr>
            <p:ph type="sldNum" sz="quarter" idx="12"/>
          </p:nvPr>
        </p:nvSpPr>
        <p:spPr/>
        <p:txBody>
          <a:bodyPr/>
          <a:lstStyle/>
          <a:p>
            <a:fld id="{3FF131CF-B26C-E347-9AC9-78212C099DD5}" type="slidenum">
              <a:rPr lang="en-US" smtClean="0"/>
              <a:t>18</a:t>
            </a:fld>
            <a:endParaRPr lang="en-US"/>
          </a:p>
        </p:txBody>
      </p:sp>
      <p:pic>
        <p:nvPicPr>
          <p:cNvPr id="7" name="Picture 6"/>
          <p:cNvPicPr>
            <a:picLocks noChangeAspect="1"/>
          </p:cNvPicPr>
          <p:nvPr/>
        </p:nvPicPr>
        <p:blipFill>
          <a:blip r:embed="rId3"/>
          <a:stretch>
            <a:fillRect/>
          </a:stretch>
        </p:blipFill>
        <p:spPr>
          <a:xfrm>
            <a:off x="3851465" y="1375143"/>
            <a:ext cx="4418732" cy="2051554"/>
          </a:xfrm>
          <a:prstGeom prst="rect">
            <a:avLst/>
          </a:prstGeom>
        </p:spPr>
      </p:pic>
      <p:cxnSp>
        <p:nvCxnSpPr>
          <p:cNvPr id="9" name="Straight Arrow Connector 8"/>
          <p:cNvCxnSpPr/>
          <p:nvPr/>
        </p:nvCxnSpPr>
        <p:spPr>
          <a:xfrm>
            <a:off x="7993166" y="6066517"/>
            <a:ext cx="17889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436503" y="6066518"/>
            <a:ext cx="817853" cy="461665"/>
          </a:xfrm>
          <a:prstGeom prst="rect">
            <a:avLst/>
          </a:prstGeom>
          <a:noFill/>
        </p:spPr>
        <p:txBody>
          <a:bodyPr wrap="none" rtlCol="0">
            <a:spAutoFit/>
          </a:bodyPr>
          <a:lstStyle/>
          <a:p>
            <a:r>
              <a:rPr lang="en-US" sz="2400" b="1">
                <a:solidFill>
                  <a:srgbClr val="3064C0"/>
                </a:solidFill>
              </a:rPr>
              <a:t>Time</a:t>
            </a:r>
          </a:p>
        </p:txBody>
      </p:sp>
      <p:sp>
        <p:nvSpPr>
          <p:cNvPr id="3" name="TextBox 2"/>
          <p:cNvSpPr txBox="1"/>
          <p:nvPr/>
        </p:nvSpPr>
        <p:spPr>
          <a:xfrm>
            <a:off x="3455831" y="3940936"/>
            <a:ext cx="301686" cy="369332"/>
          </a:xfrm>
          <a:prstGeom prst="rect">
            <a:avLst/>
          </a:prstGeom>
          <a:noFill/>
        </p:spPr>
        <p:txBody>
          <a:bodyPr wrap="none" rtlCol="0">
            <a:spAutoFit/>
          </a:bodyPr>
          <a:lstStyle/>
          <a:p>
            <a:r>
              <a:rPr lang="en-US" b="1">
                <a:solidFill>
                  <a:srgbClr val="FF0000"/>
                </a:solidFill>
              </a:rPr>
              <a:t>0</a:t>
            </a:r>
          </a:p>
        </p:txBody>
      </p:sp>
      <p:sp>
        <p:nvSpPr>
          <p:cNvPr id="11" name="TextBox 10"/>
          <p:cNvSpPr txBox="1"/>
          <p:nvPr/>
        </p:nvSpPr>
        <p:spPr>
          <a:xfrm>
            <a:off x="3455831" y="4458390"/>
            <a:ext cx="301686" cy="369332"/>
          </a:xfrm>
          <a:prstGeom prst="rect">
            <a:avLst/>
          </a:prstGeom>
          <a:noFill/>
        </p:spPr>
        <p:txBody>
          <a:bodyPr wrap="none" rtlCol="0">
            <a:spAutoFit/>
          </a:bodyPr>
          <a:lstStyle/>
          <a:p>
            <a:r>
              <a:rPr lang="en-US" b="1" dirty="0">
                <a:solidFill>
                  <a:srgbClr val="FF0000"/>
                </a:solidFill>
              </a:rPr>
              <a:t>0</a:t>
            </a:r>
          </a:p>
        </p:txBody>
      </p:sp>
      <p:sp>
        <p:nvSpPr>
          <p:cNvPr id="12" name="TextBox 11"/>
          <p:cNvSpPr txBox="1"/>
          <p:nvPr/>
        </p:nvSpPr>
        <p:spPr>
          <a:xfrm>
            <a:off x="4196862" y="3940936"/>
            <a:ext cx="301686" cy="369332"/>
          </a:xfrm>
          <a:prstGeom prst="rect">
            <a:avLst/>
          </a:prstGeom>
          <a:noFill/>
        </p:spPr>
        <p:txBody>
          <a:bodyPr wrap="none" rtlCol="0">
            <a:spAutoFit/>
          </a:bodyPr>
          <a:lstStyle/>
          <a:p>
            <a:r>
              <a:rPr lang="en-US" b="1" dirty="0">
                <a:solidFill>
                  <a:srgbClr val="FF0000"/>
                </a:solidFill>
              </a:rPr>
              <a:t>1</a:t>
            </a:r>
          </a:p>
        </p:txBody>
      </p:sp>
      <p:sp>
        <p:nvSpPr>
          <p:cNvPr id="13" name="TextBox 12"/>
          <p:cNvSpPr txBox="1"/>
          <p:nvPr/>
        </p:nvSpPr>
        <p:spPr>
          <a:xfrm>
            <a:off x="3455831" y="4975844"/>
            <a:ext cx="301686" cy="369332"/>
          </a:xfrm>
          <a:prstGeom prst="rect">
            <a:avLst/>
          </a:prstGeom>
          <a:noFill/>
        </p:spPr>
        <p:txBody>
          <a:bodyPr wrap="none" rtlCol="0">
            <a:spAutoFit/>
          </a:bodyPr>
          <a:lstStyle/>
          <a:p>
            <a:r>
              <a:rPr lang="en-US" b="1">
                <a:solidFill>
                  <a:srgbClr val="FF0000"/>
                </a:solidFill>
              </a:rPr>
              <a:t>0</a:t>
            </a:r>
          </a:p>
        </p:txBody>
      </p:sp>
      <p:sp>
        <p:nvSpPr>
          <p:cNvPr id="14" name="TextBox 13"/>
          <p:cNvSpPr txBox="1"/>
          <p:nvPr/>
        </p:nvSpPr>
        <p:spPr>
          <a:xfrm>
            <a:off x="3455831" y="5493298"/>
            <a:ext cx="301686" cy="369332"/>
          </a:xfrm>
          <a:prstGeom prst="rect">
            <a:avLst/>
          </a:prstGeom>
          <a:noFill/>
        </p:spPr>
        <p:txBody>
          <a:bodyPr wrap="none" rtlCol="0">
            <a:spAutoFit/>
          </a:bodyPr>
          <a:lstStyle/>
          <a:p>
            <a:r>
              <a:rPr lang="en-US" b="1" dirty="0">
                <a:solidFill>
                  <a:srgbClr val="FF0000"/>
                </a:solidFill>
              </a:rPr>
              <a:t>1</a:t>
            </a:r>
          </a:p>
        </p:txBody>
      </p:sp>
      <p:sp>
        <p:nvSpPr>
          <p:cNvPr id="15" name="TextBox 14"/>
          <p:cNvSpPr txBox="1"/>
          <p:nvPr/>
        </p:nvSpPr>
        <p:spPr>
          <a:xfrm>
            <a:off x="4196862" y="4975844"/>
            <a:ext cx="301686" cy="369332"/>
          </a:xfrm>
          <a:prstGeom prst="rect">
            <a:avLst/>
          </a:prstGeom>
          <a:noFill/>
        </p:spPr>
        <p:txBody>
          <a:bodyPr wrap="none" rtlCol="0">
            <a:spAutoFit/>
          </a:bodyPr>
          <a:lstStyle/>
          <a:p>
            <a:r>
              <a:rPr lang="en-US" b="1" dirty="0">
                <a:solidFill>
                  <a:srgbClr val="FF0000"/>
                </a:solidFill>
              </a:rPr>
              <a:t>1</a:t>
            </a:r>
          </a:p>
        </p:txBody>
      </p:sp>
      <p:sp>
        <p:nvSpPr>
          <p:cNvPr id="16" name="TextBox 15"/>
          <p:cNvSpPr txBox="1"/>
          <p:nvPr/>
        </p:nvSpPr>
        <p:spPr>
          <a:xfrm>
            <a:off x="4189455" y="5493298"/>
            <a:ext cx="301686" cy="369332"/>
          </a:xfrm>
          <a:prstGeom prst="rect">
            <a:avLst/>
          </a:prstGeom>
          <a:noFill/>
        </p:spPr>
        <p:txBody>
          <a:bodyPr wrap="none" rtlCol="0">
            <a:spAutoFit/>
          </a:bodyPr>
          <a:lstStyle/>
          <a:p>
            <a:r>
              <a:rPr lang="en-US" b="1">
                <a:solidFill>
                  <a:srgbClr val="FF0000"/>
                </a:solidFill>
              </a:rPr>
              <a:t>0</a:t>
            </a:r>
          </a:p>
        </p:txBody>
      </p:sp>
      <p:grpSp>
        <p:nvGrpSpPr>
          <p:cNvPr id="23" name="Group 22"/>
          <p:cNvGrpSpPr/>
          <p:nvPr/>
        </p:nvGrpSpPr>
        <p:grpSpPr>
          <a:xfrm>
            <a:off x="4825746" y="3959697"/>
            <a:ext cx="3776430" cy="2698220"/>
            <a:chOff x="4825746" y="3959697"/>
            <a:chExt cx="3776430" cy="2698220"/>
          </a:xfrm>
        </p:grpSpPr>
        <p:grpSp>
          <p:nvGrpSpPr>
            <p:cNvPr id="17" name="Group 16"/>
            <p:cNvGrpSpPr/>
            <p:nvPr/>
          </p:nvGrpSpPr>
          <p:grpSpPr>
            <a:xfrm>
              <a:off x="4825746" y="3959697"/>
              <a:ext cx="3776430" cy="2698220"/>
              <a:chOff x="4825746" y="3959697"/>
              <a:chExt cx="3776430" cy="2698220"/>
            </a:xfrm>
          </p:grpSpPr>
          <p:sp>
            <p:nvSpPr>
              <p:cNvPr id="18" name="Oval 17"/>
              <p:cNvSpPr/>
              <p:nvPr/>
            </p:nvSpPr>
            <p:spPr>
              <a:xfrm>
                <a:off x="7528818" y="4336887"/>
                <a:ext cx="545358" cy="16472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825746" y="3959697"/>
                <a:ext cx="699730" cy="21068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335448" y="6011586"/>
                <a:ext cx="3266728" cy="646331"/>
              </a:xfrm>
              <a:prstGeom prst="rect">
                <a:avLst/>
              </a:prstGeom>
              <a:noFill/>
            </p:spPr>
            <p:txBody>
              <a:bodyPr wrap="none" rtlCol="0">
                <a:spAutoFit/>
              </a:bodyPr>
              <a:lstStyle/>
              <a:p>
                <a:r>
                  <a:rPr lang="en-US" dirty="0">
                    <a:solidFill>
                      <a:srgbClr val="FF0000"/>
                    </a:solidFill>
                  </a:rPr>
                  <a:t>Q and </a:t>
                </a:r>
                <a:r>
                  <a:rPr lang="en-US" dirty="0" err="1">
                    <a:solidFill>
                      <a:srgbClr val="FF0000"/>
                    </a:solidFill>
                  </a:rPr>
                  <a:t>Qbar</a:t>
                </a:r>
                <a:r>
                  <a:rPr lang="en-US" dirty="0">
                    <a:solidFill>
                      <a:srgbClr val="FF0000"/>
                    </a:solidFill>
                  </a:rPr>
                  <a:t> keep state,</a:t>
                </a:r>
              </a:p>
              <a:p>
                <a:r>
                  <a:rPr lang="en-US" dirty="0">
                    <a:solidFill>
                      <a:srgbClr val="FF0000"/>
                    </a:solidFill>
                  </a:rPr>
                  <a:t>despite S </a:t>
                </a:r>
                <a:r>
                  <a:rPr lang="en-US" dirty="0" err="1">
                    <a:solidFill>
                      <a:srgbClr val="FF0000"/>
                    </a:solidFill>
                  </a:rPr>
                  <a:t>deasserted</a:t>
                </a:r>
                <a:r>
                  <a:rPr lang="en-US" dirty="0">
                    <a:solidFill>
                      <a:srgbClr val="FF0000"/>
                    </a:solidFill>
                  </a:rPr>
                  <a:t> </a:t>
                </a:r>
                <a:r>
                  <a:rPr lang="en-US" dirty="0">
                    <a:solidFill>
                      <a:srgbClr val="FF0000"/>
                    </a:solidFill>
                    <a:sym typeface="Wingdings"/>
                  </a:rPr>
                  <a:t> memory</a:t>
                </a:r>
                <a:endParaRPr lang="en-US" dirty="0">
                  <a:solidFill>
                    <a:srgbClr val="FF0000"/>
                  </a:solidFill>
                </a:endParaRPr>
              </a:p>
            </p:txBody>
          </p:sp>
        </p:grpSp>
        <p:cxnSp>
          <p:nvCxnSpPr>
            <p:cNvPr id="22" name="Straight Arrow Connector 21"/>
            <p:cNvCxnSpPr>
              <a:stCxn id="19" idx="4"/>
            </p:cNvCxnSpPr>
            <p:nvPr/>
          </p:nvCxnSpPr>
          <p:spPr>
            <a:xfrm flipV="1">
              <a:off x="5175612" y="6062869"/>
              <a:ext cx="652003" cy="36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111880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Edge Triggered </a:t>
            </a:r>
            <a:r>
              <a:rPr lang="en-US" i="1" dirty="0" smtClean="0"/>
              <a:t>Flip-Flop</a:t>
            </a:r>
            <a:endParaRPr lang="en-US" i="1" dirty="0"/>
          </a:p>
        </p:txBody>
      </p:sp>
      <p:pic>
        <p:nvPicPr>
          <p:cNvPr id="21" name="Content Placeholder 20"/>
          <p:cNvPicPr>
            <a:picLocks noGrp="1" noChangeAspect="1"/>
          </p:cNvPicPr>
          <p:nvPr>
            <p:ph idx="1"/>
          </p:nvPr>
        </p:nvPicPr>
        <p:blipFill>
          <a:blip r:embed="rId3"/>
          <a:stretch>
            <a:fillRect/>
          </a:stretch>
        </p:blipFill>
        <p:spPr>
          <a:xfrm>
            <a:off x="1855805" y="4679084"/>
            <a:ext cx="8410053" cy="1685486"/>
          </a:xfrm>
          <a:prstGeom prst="rect">
            <a:avLst/>
          </a:prstGeom>
        </p:spPr>
      </p:pic>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19</a:t>
            </a:fld>
            <a:endParaRPr lang="en-US"/>
          </a:p>
        </p:txBody>
      </p:sp>
      <p:sp>
        <p:nvSpPr>
          <p:cNvPr id="7" name="Rectangle 6"/>
          <p:cNvSpPr/>
          <p:nvPr/>
        </p:nvSpPr>
        <p:spPr>
          <a:xfrm>
            <a:off x="5357447" y="1751760"/>
            <a:ext cx="1420837" cy="16037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5849816" y="2995004"/>
            <a:ext cx="218048" cy="3604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67865" y="2980936"/>
            <a:ext cx="260253" cy="3745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1"/>
          </p:cNvCxnSpPr>
          <p:nvPr/>
        </p:nvCxnSpPr>
        <p:spPr>
          <a:xfrm flipH="1">
            <a:off x="4780672" y="2553618"/>
            <a:ext cx="5767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3"/>
          </p:cNvCxnSpPr>
          <p:nvPr/>
        </p:nvCxnSpPr>
        <p:spPr>
          <a:xfrm>
            <a:off x="6778283" y="2553618"/>
            <a:ext cx="5627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57446" y="2230453"/>
            <a:ext cx="468398" cy="646331"/>
          </a:xfrm>
          <a:prstGeom prst="rect">
            <a:avLst/>
          </a:prstGeom>
          <a:noFill/>
        </p:spPr>
        <p:txBody>
          <a:bodyPr wrap="none" rtlCol="0">
            <a:spAutoFit/>
          </a:bodyPr>
          <a:lstStyle/>
          <a:p>
            <a:r>
              <a:rPr lang="en-US" sz="3600" dirty="0"/>
              <a:t>D</a:t>
            </a:r>
          </a:p>
        </p:txBody>
      </p:sp>
      <p:sp>
        <p:nvSpPr>
          <p:cNvPr id="17" name="TextBox 16"/>
          <p:cNvSpPr txBox="1"/>
          <p:nvPr/>
        </p:nvSpPr>
        <p:spPr>
          <a:xfrm>
            <a:off x="6236030" y="2230453"/>
            <a:ext cx="495649" cy="646331"/>
          </a:xfrm>
          <a:prstGeom prst="rect">
            <a:avLst/>
          </a:prstGeom>
          <a:noFill/>
        </p:spPr>
        <p:txBody>
          <a:bodyPr wrap="none" rtlCol="0">
            <a:spAutoFit/>
          </a:bodyPr>
          <a:lstStyle/>
          <a:p>
            <a:pPr algn="r"/>
            <a:r>
              <a:rPr lang="en-US" sz="3600"/>
              <a:t>Q</a:t>
            </a:r>
            <a:endParaRPr lang="en-US" sz="3600" dirty="0"/>
          </a:p>
        </p:txBody>
      </p:sp>
      <p:cxnSp>
        <p:nvCxnSpPr>
          <p:cNvPr id="18" name="Straight Connector 17"/>
          <p:cNvCxnSpPr/>
          <p:nvPr/>
        </p:nvCxnSpPr>
        <p:spPr>
          <a:xfrm>
            <a:off x="6067864" y="3355477"/>
            <a:ext cx="0" cy="34111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19852" y="3675150"/>
            <a:ext cx="696024" cy="646331"/>
          </a:xfrm>
          <a:prstGeom prst="rect">
            <a:avLst/>
          </a:prstGeom>
          <a:noFill/>
        </p:spPr>
        <p:txBody>
          <a:bodyPr wrap="none" rtlCol="0">
            <a:spAutoFit/>
          </a:bodyPr>
          <a:lstStyle/>
          <a:p>
            <a:r>
              <a:rPr lang="en-US" sz="3600"/>
              <a:t>clk</a:t>
            </a:r>
            <a:endParaRPr lang="en-US" sz="3600" dirty="0"/>
          </a:p>
        </p:txBody>
      </p:sp>
      <p:cxnSp>
        <p:nvCxnSpPr>
          <p:cNvPr id="23" name="Straight Arrow Connector 22"/>
          <p:cNvCxnSpPr/>
          <p:nvPr/>
        </p:nvCxnSpPr>
        <p:spPr>
          <a:xfrm>
            <a:off x="8147538" y="6404384"/>
            <a:ext cx="17889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33083" y="6444200"/>
            <a:ext cx="817853" cy="461665"/>
          </a:xfrm>
          <a:prstGeom prst="rect">
            <a:avLst/>
          </a:prstGeom>
          <a:noFill/>
        </p:spPr>
        <p:txBody>
          <a:bodyPr wrap="none" rtlCol="0">
            <a:spAutoFit/>
          </a:bodyPr>
          <a:lstStyle/>
          <a:p>
            <a:r>
              <a:rPr lang="en-US" sz="2400" b="1">
                <a:solidFill>
                  <a:srgbClr val="3064C0"/>
                </a:solidFill>
              </a:rPr>
              <a:t>Time</a:t>
            </a:r>
          </a:p>
        </p:txBody>
      </p:sp>
      <p:sp>
        <p:nvSpPr>
          <p:cNvPr id="26" name="TextBox 25"/>
          <p:cNvSpPr txBox="1"/>
          <p:nvPr/>
        </p:nvSpPr>
        <p:spPr>
          <a:xfrm>
            <a:off x="1746740" y="4076743"/>
            <a:ext cx="1540999" cy="461665"/>
          </a:xfrm>
          <a:prstGeom prst="rect">
            <a:avLst/>
          </a:prstGeom>
          <a:noFill/>
        </p:spPr>
        <p:txBody>
          <a:bodyPr wrap="none" rtlCol="0">
            <a:spAutoFit/>
          </a:bodyPr>
          <a:lstStyle/>
          <a:p>
            <a:r>
              <a:rPr lang="en-US" sz="2400" b="1" dirty="0"/>
              <a:t>Clock “</a:t>
            </a:r>
            <a:r>
              <a:rPr lang="en-US" sz="2400" b="1" dirty="0" err="1"/>
              <a:t>clk</a:t>
            </a:r>
            <a:r>
              <a:rPr lang="en-US" sz="2400" b="1" dirty="0"/>
              <a:t>”</a:t>
            </a:r>
          </a:p>
        </p:txBody>
      </p:sp>
      <p:sp>
        <p:nvSpPr>
          <p:cNvPr id="3" name="Oval 2"/>
          <p:cNvSpPr/>
          <p:nvPr/>
        </p:nvSpPr>
        <p:spPr>
          <a:xfrm>
            <a:off x="7806660" y="5557696"/>
            <a:ext cx="217462" cy="1862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324228" y="5204003"/>
            <a:ext cx="217462" cy="1862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
        <p:nvSpPr>
          <p:cNvPr id="8" name="TextBox 7"/>
          <p:cNvSpPr txBox="1"/>
          <p:nvPr/>
        </p:nvSpPr>
        <p:spPr>
          <a:xfrm>
            <a:off x="7642068" y="3675150"/>
            <a:ext cx="4232954" cy="830997"/>
          </a:xfrm>
          <a:prstGeom prst="rect">
            <a:avLst/>
          </a:prstGeom>
          <a:noFill/>
        </p:spPr>
        <p:txBody>
          <a:bodyPr wrap="none" rtlCol="0">
            <a:spAutoFit/>
          </a:bodyPr>
          <a:lstStyle/>
          <a:p>
            <a:r>
              <a:rPr lang="en-US" sz="2400" dirty="0" smtClean="0"/>
              <a:t>RS </a:t>
            </a:r>
            <a:r>
              <a:rPr lang="en-US" sz="2400" i="1" dirty="0" smtClean="0"/>
              <a:t>latch</a:t>
            </a:r>
            <a:r>
              <a:rPr lang="en-US" sz="2400" dirty="0" smtClean="0"/>
              <a:t> operates on input levels</a:t>
            </a:r>
          </a:p>
          <a:p>
            <a:r>
              <a:rPr lang="en-US" sz="2400" dirty="0" smtClean="0"/>
              <a:t>D </a:t>
            </a:r>
            <a:r>
              <a:rPr lang="en-US" sz="2400" i="1" dirty="0" smtClean="0"/>
              <a:t>FF</a:t>
            </a:r>
            <a:r>
              <a:rPr lang="en-US" sz="2400" dirty="0" smtClean="0"/>
              <a:t> operates on (clock) edges</a:t>
            </a:r>
            <a:endParaRPr lang="en-US" sz="2400" dirty="0"/>
          </a:p>
        </p:txBody>
      </p:sp>
    </p:spTree>
    <p:extLst>
      <p:ext uri="{BB962C8B-B14F-4D97-AF65-F5344CB8AC3E}">
        <p14:creationId xmlns:p14="http://schemas.microsoft.com/office/powerpoint/2010/main" val="108109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4" grpId="0"/>
      <p:bldP spid="26" grpId="0"/>
      <p:bldP spid="3"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10579450" y="2214862"/>
            <a:ext cx="1023734" cy="709634"/>
          </a:xfrm>
          <a:prstGeom prst="rect">
            <a:avLst/>
          </a:prstGeom>
          <a:noFill/>
          <a:ln w="9525">
            <a:noFill/>
            <a:miter lim="800000"/>
            <a:headEnd/>
            <a:tailEnd/>
          </a:ln>
          <a:effectLst/>
        </p:spPr>
      </p:pic>
      <p:sp>
        <p:nvSpPr>
          <p:cNvPr id="43" name="Content Placeholder 42"/>
          <p:cNvSpPr>
            <a:spLocks noGrp="1"/>
          </p:cNvSpPr>
          <p:nvPr>
            <p:ph sz="half" idx="1"/>
          </p:nvPr>
        </p:nvSpPr>
        <p:spPr>
          <a:xfrm>
            <a:off x="640597" y="1387066"/>
            <a:ext cx="3421902" cy="5237820"/>
          </a:xfrm>
        </p:spPr>
        <p:txBody>
          <a:bodyPr>
            <a:noAutofit/>
          </a:bodyPr>
          <a:lstStyle/>
          <a:p>
            <a:pPr>
              <a:lnSpc>
                <a:spcPct val="90000"/>
              </a:lnSpc>
            </a:pPr>
            <a:r>
              <a:rPr lang="en-US" sz="2400" dirty="0"/>
              <a:t>Parallel Requests</a:t>
            </a:r>
          </a:p>
          <a:p>
            <a:pPr lvl="1">
              <a:lnSpc>
                <a:spcPct val="90000"/>
              </a:lnSpc>
              <a:buNone/>
            </a:pPr>
            <a:r>
              <a:rPr lang="en-US" sz="1800" dirty="0"/>
              <a:t>Assigned to computer</a:t>
            </a:r>
          </a:p>
          <a:p>
            <a:pPr lvl="1">
              <a:lnSpc>
                <a:spcPct val="90000"/>
              </a:lnSpc>
              <a:buNone/>
            </a:pPr>
            <a:r>
              <a:rPr lang="en-US" sz="1800" dirty="0"/>
              <a:t>e.g., Search “Katz”</a:t>
            </a:r>
          </a:p>
          <a:p>
            <a:pPr>
              <a:lnSpc>
                <a:spcPct val="90000"/>
              </a:lnSpc>
            </a:pPr>
            <a:r>
              <a:rPr lang="en-US" sz="2400" dirty="0"/>
              <a:t>Parallel Threads</a:t>
            </a:r>
          </a:p>
          <a:p>
            <a:pPr lvl="1">
              <a:lnSpc>
                <a:spcPct val="90000"/>
              </a:lnSpc>
              <a:buNone/>
            </a:pPr>
            <a:r>
              <a:rPr lang="en-US" sz="1800" dirty="0"/>
              <a:t>Assigned to core</a:t>
            </a:r>
          </a:p>
          <a:p>
            <a:pPr lvl="1">
              <a:lnSpc>
                <a:spcPct val="90000"/>
              </a:lnSpc>
              <a:buNone/>
            </a:pPr>
            <a:r>
              <a:rPr lang="en-US" sz="1800" dirty="0"/>
              <a:t>e.g., Lookup, Ads</a:t>
            </a:r>
          </a:p>
          <a:p>
            <a:pPr>
              <a:lnSpc>
                <a:spcPct val="90000"/>
              </a:lnSpc>
            </a:pPr>
            <a:r>
              <a:rPr lang="en-US" sz="2400" dirty="0"/>
              <a:t>Parallel Instructions</a:t>
            </a:r>
          </a:p>
          <a:p>
            <a:pPr lvl="1">
              <a:lnSpc>
                <a:spcPct val="90000"/>
              </a:lnSpc>
              <a:buNone/>
            </a:pPr>
            <a:r>
              <a:rPr lang="en-US" sz="1800" dirty="0"/>
              <a:t>&gt;1 instruction @ one time</a:t>
            </a:r>
          </a:p>
          <a:p>
            <a:pPr lvl="1">
              <a:lnSpc>
                <a:spcPct val="90000"/>
              </a:lnSpc>
              <a:buNone/>
            </a:pPr>
            <a:r>
              <a:rPr lang="en-US" sz="1800" dirty="0"/>
              <a:t>e.g., 5 pipelined instructions</a:t>
            </a:r>
          </a:p>
          <a:p>
            <a:pPr>
              <a:lnSpc>
                <a:spcPct val="90000"/>
              </a:lnSpc>
            </a:pPr>
            <a:r>
              <a:rPr lang="en-US" sz="2400" dirty="0"/>
              <a:t>Parallel Data</a:t>
            </a:r>
          </a:p>
          <a:p>
            <a:pPr lvl="1">
              <a:lnSpc>
                <a:spcPct val="90000"/>
              </a:lnSpc>
              <a:buNone/>
            </a:pPr>
            <a:r>
              <a:rPr lang="en-US" sz="1800" dirty="0"/>
              <a:t>&gt;1 data item @ one time</a:t>
            </a:r>
          </a:p>
          <a:p>
            <a:pPr lvl="1">
              <a:lnSpc>
                <a:spcPct val="90000"/>
              </a:lnSpc>
              <a:buNone/>
            </a:pPr>
            <a:r>
              <a:rPr lang="en-US" sz="1800" dirty="0"/>
              <a:t>e.g., Add of 4 pairs of words</a:t>
            </a:r>
          </a:p>
          <a:p>
            <a:pPr>
              <a:lnSpc>
                <a:spcPct val="90000"/>
              </a:lnSpc>
            </a:pPr>
            <a:r>
              <a:rPr lang="en-US" sz="2400" dirty="0"/>
              <a:t>Hardware descriptions</a:t>
            </a:r>
          </a:p>
          <a:p>
            <a:pPr lvl="1">
              <a:lnSpc>
                <a:spcPct val="90000"/>
              </a:lnSpc>
              <a:buNone/>
            </a:pPr>
            <a:r>
              <a:rPr lang="en-US" sz="1800" dirty="0"/>
              <a:t>All gates @ one time</a:t>
            </a:r>
          </a:p>
          <a:p>
            <a:pPr>
              <a:lnSpc>
                <a:spcPct val="90000"/>
              </a:lnSpc>
            </a:pPr>
            <a:r>
              <a:rPr lang="en-US" sz="2200" dirty="0"/>
              <a:t>Programming Languages</a:t>
            </a:r>
          </a:p>
        </p:txBody>
      </p:sp>
      <p:sp>
        <p:nvSpPr>
          <p:cNvPr id="44" name="Date Placeholder 43"/>
          <p:cNvSpPr>
            <a:spLocks noGrp="1"/>
          </p:cNvSpPr>
          <p:nvPr>
            <p:ph type="dt" sz="half" idx="10"/>
          </p:nvPr>
        </p:nvSpPr>
        <p:spPr/>
        <p:txBody>
          <a:bodyPr/>
          <a:lstStyle/>
          <a:p>
            <a:fld id="{262451A9-5A26-ED49-B325-FD29B1EF0A46}" type="datetime1">
              <a:rPr lang="en-US" smtClean="0"/>
              <a:pPr/>
              <a:t>10/5/17</a:t>
            </a:fld>
            <a:endParaRPr lang="en-US"/>
          </a:p>
        </p:txBody>
      </p:sp>
      <p:sp>
        <p:nvSpPr>
          <p:cNvPr id="46" name="Footer Placeholder 45"/>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2</a:t>
            </a:fld>
            <a:endParaRPr lang="en-US"/>
          </a:p>
        </p:txBody>
      </p:sp>
      <p:sp>
        <p:nvSpPr>
          <p:cNvPr id="97" name="TextBox 96"/>
          <p:cNvSpPr txBox="1"/>
          <p:nvPr/>
        </p:nvSpPr>
        <p:spPr>
          <a:xfrm>
            <a:off x="10629527" y="1665639"/>
            <a:ext cx="787395" cy="544765"/>
          </a:xfrm>
          <a:prstGeom prst="rect">
            <a:avLst/>
          </a:prstGeom>
          <a:noFill/>
        </p:spPr>
        <p:txBody>
          <a:bodyPr wrap="none" rtlCol="0">
            <a:spAutoFit/>
          </a:bodyPr>
          <a:lstStyle/>
          <a:p>
            <a:pPr algn="r">
              <a:lnSpc>
                <a:spcPct val="80000"/>
              </a:lnSpc>
            </a:pPr>
            <a:r>
              <a:rPr lang="en-US" dirty="0"/>
              <a:t>Smart</a:t>
            </a:r>
            <a:br>
              <a:rPr lang="en-US" dirty="0"/>
            </a:br>
            <a:r>
              <a:rPr lang="en-US" dirty="0"/>
              <a:t>Phone</a:t>
            </a:r>
          </a:p>
        </p:txBody>
      </p:sp>
      <p:sp>
        <p:nvSpPr>
          <p:cNvPr id="118" name="TextBox 117"/>
          <p:cNvSpPr txBox="1"/>
          <p:nvPr/>
        </p:nvSpPr>
        <p:spPr>
          <a:xfrm>
            <a:off x="6375663" y="1665944"/>
            <a:ext cx="1305493" cy="766364"/>
          </a:xfrm>
          <a:prstGeom prst="rect">
            <a:avLst/>
          </a:prstGeom>
          <a:noFill/>
        </p:spPr>
        <p:txBody>
          <a:bodyPr wrap="square" rtlCol="0">
            <a:spAutoFit/>
          </a:bodyPr>
          <a:lstStyle/>
          <a:p>
            <a:pPr algn="r">
              <a:lnSpc>
                <a:spcPct val="80000"/>
              </a:lnSpc>
            </a:pPr>
            <a:r>
              <a:rPr lang="en-US" dirty="0"/>
              <a:t>Warehouse Scale Computer</a:t>
            </a:r>
          </a:p>
        </p:txBody>
      </p:sp>
      <p:cxnSp>
        <p:nvCxnSpPr>
          <p:cNvPr id="168" name="Straight Connector 167"/>
          <p:cNvCxnSpPr/>
          <p:nvPr/>
        </p:nvCxnSpPr>
        <p:spPr>
          <a:xfrm rot="5400000">
            <a:off x="2260708"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3393900" y="1062861"/>
            <a:ext cx="3176233" cy="461665"/>
          </a:xfrm>
          <a:prstGeom prst="rect">
            <a:avLst/>
          </a:prstGeom>
          <a:noFill/>
        </p:spPr>
        <p:txBody>
          <a:bodyPr wrap="none" rtlCol="0">
            <a:spAutoFit/>
          </a:bodyPr>
          <a:lstStyle/>
          <a:p>
            <a:r>
              <a:rPr lang="en-US" sz="2400" i="1" dirty="0"/>
              <a:t>Software        Hardware</a:t>
            </a:r>
          </a:p>
        </p:txBody>
      </p:sp>
      <p:sp>
        <p:nvSpPr>
          <p:cNvPr id="171" name="TextBox 170"/>
          <p:cNvSpPr txBox="1"/>
          <p:nvPr/>
        </p:nvSpPr>
        <p:spPr>
          <a:xfrm>
            <a:off x="4083950" y="2275669"/>
            <a:ext cx="1619354" cy="1205458"/>
          </a:xfrm>
          <a:prstGeom prst="rect">
            <a:avLst/>
          </a:prstGeom>
          <a:solidFill>
            <a:schemeClr val="bg1"/>
          </a:solidFill>
        </p:spPr>
        <p:txBody>
          <a:bodyPr wrap="none" rtlCol="0">
            <a:spAutoFit/>
          </a:bodyPr>
          <a:lstStyle/>
          <a:p>
            <a:pPr algn="ctr">
              <a:lnSpc>
                <a:spcPct val="90000"/>
              </a:lnSpc>
            </a:pPr>
            <a:r>
              <a:rPr lang="en-US" sz="2000" i="1" dirty="0"/>
              <a:t>Harness</a:t>
            </a:r>
            <a:br>
              <a:rPr lang="en-US" sz="2000" i="1" dirty="0"/>
            </a:br>
            <a:r>
              <a:rPr lang="en-US" sz="2000" i="1" dirty="0"/>
              <a:t>Parallelism &amp;</a:t>
            </a:r>
          </a:p>
          <a:p>
            <a:pPr algn="ctr">
              <a:lnSpc>
                <a:spcPct val="90000"/>
              </a:lnSpc>
            </a:pPr>
            <a:r>
              <a:rPr lang="en-US" sz="2000" i="1" dirty="0"/>
              <a:t>Achieve High</a:t>
            </a:r>
            <a:br>
              <a:rPr lang="en-US" sz="2000" i="1" dirty="0"/>
            </a:br>
            <a:r>
              <a:rPr lang="en-US" sz="2000" i="1" dirty="0"/>
              <a:t>Performance</a:t>
            </a:r>
          </a:p>
        </p:txBody>
      </p:sp>
      <p:grpSp>
        <p:nvGrpSpPr>
          <p:cNvPr id="2" name="Group 50"/>
          <p:cNvGrpSpPr/>
          <p:nvPr/>
        </p:nvGrpSpPr>
        <p:grpSpPr>
          <a:xfrm>
            <a:off x="8290472" y="5537201"/>
            <a:ext cx="3360062" cy="1289819"/>
            <a:chOff x="5831288" y="5537201"/>
            <a:chExt cx="3360062" cy="1289819"/>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a:t>Logic Gates</a:t>
              </a:r>
            </a:p>
          </p:txBody>
        </p:sp>
        <p:cxnSp>
          <p:nvCxnSpPr>
            <p:cNvPr id="172" name="Straight Connector 171"/>
            <p:cNvCxnSpPr>
              <a:stCxn id="104" idx="2"/>
              <a:endCxn id="177" idx="3"/>
            </p:cNvCxnSpPr>
            <p:nvPr/>
          </p:nvCxnSpPr>
          <p:spPr>
            <a:xfrm flipH="1">
              <a:off x="7920438" y="5537201"/>
              <a:ext cx="54947" cy="58117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1"/>
              <a:ext cx="955786" cy="58117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37303" name="Image" r:id="rId5" imgW="3492063" imgH="2400000" progId="">
                      <p:embed/>
                    </p:oleObj>
                  </mc:Choice>
                  <mc:Fallback>
                    <p:oleObj name="Image" r:id="rId5" imgW="3492063" imgH="240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a:solidFill>
                      <a:srgbClr val="000000"/>
                    </a:solidFill>
                  </a:rPr>
                  <a:t>    </a:t>
                </a:r>
              </a:p>
            </p:txBody>
          </p:sp>
        </p:grpSp>
      </p:grpSp>
      <p:pic>
        <p:nvPicPr>
          <p:cNvPr id="117" name="Picture 116" descr="cern-racks.jpg"/>
          <p:cNvPicPr>
            <a:picLocks noChangeAspect="1"/>
          </p:cNvPicPr>
          <p:nvPr/>
        </p:nvPicPr>
        <p:blipFill>
          <a:blip r:embed="rId7"/>
          <a:stretch>
            <a:fillRect/>
          </a:stretch>
        </p:blipFill>
        <p:spPr>
          <a:xfrm>
            <a:off x="7632841" y="1334878"/>
            <a:ext cx="2859651" cy="1667628"/>
          </a:xfrm>
          <a:prstGeom prst="rect">
            <a:avLst/>
          </a:prstGeom>
        </p:spPr>
      </p:pic>
      <p:grpSp>
        <p:nvGrpSpPr>
          <p:cNvPr id="4" name="Group 55"/>
          <p:cNvGrpSpPr/>
          <p:nvPr/>
        </p:nvGrpSpPr>
        <p:grpSpPr>
          <a:xfrm>
            <a:off x="5901201" y="2980267"/>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8"/>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Core</a:t>
                  </a: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Core</a:t>
                  </a:r>
                </a:p>
              </p:txBody>
            </p:sp>
            <p:sp>
              <p:nvSpPr>
                <p:cNvPr id="138" name="Rectangle 137"/>
                <p:cNvSpPr/>
                <p:nvPr/>
              </p:nvSpPr>
              <p:spPr>
                <a:xfrm>
                  <a:off x="6242320" y="3413668"/>
                  <a:ext cx="344039" cy="369332"/>
                </a:xfrm>
                <a:prstGeom prst="rect">
                  <a:avLst/>
                </a:prstGeom>
              </p:spPr>
              <p:txBody>
                <a:bodyPr wrap="none">
                  <a:spAutoFit/>
                </a:bodyPr>
                <a:lstStyle/>
                <a:p>
                  <a:r>
                    <a:rPr lang="en-US" dirty="0"/>
                    <a:t>…</a:t>
                  </a:r>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     Memory               (Cache)</a:t>
                  </a: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Input/Output</a:t>
                  </a: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a:t>Computer</a:t>
              </a:r>
            </a:p>
          </p:txBody>
        </p:sp>
      </p:grpSp>
      <p:grpSp>
        <p:nvGrpSpPr>
          <p:cNvPr id="7" name="Group 90"/>
          <p:cNvGrpSpPr/>
          <p:nvPr/>
        </p:nvGrpSpPr>
        <p:grpSpPr>
          <a:xfrm>
            <a:off x="5825046" y="3454412"/>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Cache Memory</a:t>
              </a: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73041"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99994" y="3454411"/>
                  <a:ext cx="620156"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a:t>Core</a:t>
                </a:r>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a:solidFill>
                      <a:srgbClr val="000000"/>
                    </a:solidFill>
                  </a:rPr>
                  <a:t>         Instruction </a:t>
                </a:r>
                <a:r>
                  <a:rPr lang="en-US" dirty="0" err="1">
                    <a:solidFill>
                      <a:srgbClr val="000000"/>
                    </a:solidFill>
                  </a:rPr>
                  <a:t>Unit(s</a:t>
                </a:r>
                <a:r>
                  <a:rPr lang="en-US" dirty="0">
                    <a:solidFill>
                      <a:srgbClr val="000000"/>
                    </a:solidFill>
                  </a:rPr>
                  <a:t>)</a:t>
                </a:r>
              </a:p>
              <a:p>
                <a:pPr algn="ctr">
                  <a:lnSpc>
                    <a:spcPct val="90000"/>
                  </a:lnSpc>
                </a:pPr>
                <a:endParaRPr lang="en-US" dirty="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a:solidFill>
                      <a:srgbClr val="000000"/>
                    </a:solidFill>
                  </a:rPr>
                  <a:t>       Functional</a:t>
                </a:r>
              </a:p>
              <a:p>
                <a:pPr algn="ctr">
                  <a:lnSpc>
                    <a:spcPct val="90000"/>
                  </a:lnSpc>
                </a:pPr>
                <a:r>
                  <a:rPr lang="en-US" dirty="0" err="1">
                    <a:solidFill>
                      <a:srgbClr val="000000"/>
                    </a:solidFill>
                  </a:rPr>
                  <a:t>Unit(s</a:t>
                </a:r>
                <a:r>
                  <a:rPr lang="en-US" dirty="0">
                    <a:solidFill>
                      <a:srgbClr val="000000"/>
                    </a:solidFill>
                  </a:rPr>
                  <a:t>)</a:t>
                </a:r>
              </a:p>
            </p:txBody>
          </p:sp>
        </p:grpSp>
        <p:pic>
          <p:nvPicPr>
            <p:cNvPr id="57" name="Picture 56" descr="600px-Pipeline_5.png"/>
            <p:cNvPicPr>
              <a:picLocks noChangeAspect="1"/>
            </p:cNvPicPr>
            <p:nvPr/>
          </p:nvPicPr>
          <p:blipFill>
            <a:blip r:embed="rId9"/>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a:t>A</a:t>
                  </a:r>
                  <a:r>
                    <a:rPr lang="en-US" sz="1400" baseline="-25000" dirty="0"/>
                    <a:t>3</a:t>
                  </a:r>
                  <a:r>
                    <a:rPr lang="en-US" sz="1400" dirty="0"/>
                    <a:t>+B</a:t>
                  </a:r>
                  <a:r>
                    <a:rPr lang="en-US" sz="1400" baseline="-25000" dirty="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a:t>A</a:t>
                  </a:r>
                  <a:r>
                    <a:rPr lang="en-US" sz="1400" baseline="-25000" dirty="0"/>
                    <a:t>2</a:t>
                  </a:r>
                  <a:r>
                    <a:rPr lang="en-US" sz="1400" dirty="0"/>
                    <a:t>+B</a:t>
                  </a:r>
                  <a:r>
                    <a:rPr lang="en-US" sz="1400" baseline="-25000" dirty="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a:t>A</a:t>
                  </a:r>
                  <a:r>
                    <a:rPr lang="en-US" sz="1400" baseline="-25000" dirty="0"/>
                    <a:t>1</a:t>
                  </a:r>
                  <a:r>
                    <a:rPr lang="en-US" sz="1400" dirty="0"/>
                    <a:t>+B</a:t>
                  </a:r>
                  <a:r>
                    <a:rPr lang="en-US" sz="1400" baseline="-25000" dirty="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a:t>A</a:t>
                  </a:r>
                  <a:r>
                    <a:rPr lang="en-US" sz="1400" baseline="-25000" dirty="0"/>
                    <a:t>0</a:t>
                  </a:r>
                  <a:r>
                    <a:rPr lang="en-US" sz="1400" dirty="0"/>
                    <a:t>+B</a:t>
                  </a:r>
                  <a:r>
                    <a:rPr lang="en-US" sz="1400" baseline="-25000" dirty="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91"/>
          <p:cNvGrpSpPr/>
          <p:nvPr/>
        </p:nvGrpSpPr>
        <p:grpSpPr>
          <a:xfrm>
            <a:off x="678698" y="5486401"/>
            <a:ext cx="10949581" cy="1351408"/>
            <a:chOff x="38100" y="4724401"/>
            <a:chExt cx="10949581" cy="1351408"/>
          </a:xfrm>
        </p:grpSpPr>
        <p:grpSp>
          <p:nvGrpSpPr>
            <p:cNvPr id="16" name="Group 64"/>
            <p:cNvGrpSpPr/>
            <p:nvPr/>
          </p:nvGrpSpPr>
          <p:grpSpPr>
            <a:xfrm>
              <a:off x="7160748" y="4741332"/>
              <a:ext cx="3826933" cy="1334477"/>
              <a:chOff x="5917281" y="2478375"/>
              <a:chExt cx="8411618" cy="967916"/>
            </a:xfrm>
          </p:grpSpPr>
          <p:sp>
            <p:nvSpPr>
              <p:cNvPr id="66" name="Rectangle 65"/>
              <p:cNvSpPr/>
              <p:nvPr/>
            </p:nvSpPr>
            <p:spPr>
              <a:xfrm>
                <a:off x="5917281" y="2832191"/>
                <a:ext cx="8411618" cy="614100"/>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7894428" y="2478375"/>
                <a:ext cx="3202168" cy="267882"/>
              </a:xfrm>
              <a:prstGeom prst="rect">
                <a:avLst/>
              </a:prstGeom>
              <a:noFill/>
            </p:spPr>
            <p:txBody>
              <a:bodyPr wrap="square" rtlCol="0">
                <a:spAutoFit/>
              </a:bodyPr>
              <a:lstStyle/>
              <a:p>
                <a:r>
                  <a:rPr lang="en-US" dirty="0">
                    <a:solidFill>
                      <a:srgbClr val="FF0000"/>
                    </a:solidFill>
                  </a:rPr>
                  <a:t>Today</a:t>
                </a:r>
              </a:p>
            </p:txBody>
          </p:sp>
        </p:grpSp>
        <p:sp>
          <p:nvSpPr>
            <p:cNvPr id="65" name="Rectangle 64"/>
            <p:cNvSpPr/>
            <p:nvPr/>
          </p:nvSpPr>
          <p:spPr>
            <a:xfrm>
              <a:off x="38100" y="4724401"/>
              <a:ext cx="3200400" cy="660399"/>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1" name="Title 70"/>
          <p:cNvSpPr>
            <a:spLocks noGrp="1"/>
          </p:cNvSpPr>
          <p:nvPr>
            <p:ph type="title"/>
          </p:nvPr>
        </p:nvSpPr>
        <p:spPr/>
        <p:txBody>
          <a:bodyPr/>
          <a:lstStyle/>
          <a:p>
            <a:r>
              <a:rPr lang="en-US" dirty="0" smtClean="0"/>
              <a:t>You are Here!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Counter: Improved Design</a:t>
            </a:r>
            <a:endParaRPr lang="en-US" dirty="0"/>
          </a:p>
        </p:txBody>
      </p:sp>
      <p:pic>
        <p:nvPicPr>
          <p:cNvPr id="7" name="Content Placeholder 6"/>
          <p:cNvPicPr>
            <a:picLocks noGrp="1" noChangeAspect="1"/>
          </p:cNvPicPr>
          <p:nvPr>
            <p:ph idx="1"/>
          </p:nvPr>
        </p:nvPicPr>
        <p:blipFill>
          <a:blip r:embed="rId3"/>
          <a:stretch>
            <a:fillRect/>
          </a:stretch>
        </p:blipFill>
        <p:spPr>
          <a:xfrm>
            <a:off x="3997570" y="1612847"/>
            <a:ext cx="3581400" cy="2667000"/>
          </a:xfrm>
          <a:prstGeom prst="rect">
            <a:avLst/>
          </a:prstGeom>
        </p:spPr>
      </p:pic>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20</a:t>
            </a:fld>
            <a:endParaRPr lang="en-US"/>
          </a:p>
        </p:txBody>
      </p:sp>
      <p:sp>
        <p:nvSpPr>
          <p:cNvPr id="8" name="TextBox 7"/>
          <p:cNvSpPr txBox="1"/>
          <p:nvPr/>
        </p:nvSpPr>
        <p:spPr>
          <a:xfrm>
            <a:off x="5676902" y="2666212"/>
            <a:ext cx="998863" cy="400110"/>
          </a:xfrm>
          <a:prstGeom prst="rect">
            <a:avLst/>
          </a:prstGeom>
          <a:noFill/>
        </p:spPr>
        <p:txBody>
          <a:bodyPr wrap="none" rtlCol="0">
            <a:spAutoFit/>
          </a:bodyPr>
          <a:lstStyle/>
          <a:p>
            <a:r>
              <a:rPr lang="en-US" sz="2000" dirty="0"/>
              <a:t>Next PC</a:t>
            </a:r>
          </a:p>
        </p:txBody>
      </p:sp>
      <p:sp>
        <p:nvSpPr>
          <p:cNvPr id="10" name="TextBox 9"/>
          <p:cNvSpPr txBox="1"/>
          <p:nvPr/>
        </p:nvSpPr>
        <p:spPr>
          <a:xfrm>
            <a:off x="7578971" y="2466157"/>
            <a:ext cx="1305935" cy="400110"/>
          </a:xfrm>
          <a:prstGeom prst="rect">
            <a:avLst/>
          </a:prstGeom>
          <a:noFill/>
        </p:spPr>
        <p:txBody>
          <a:bodyPr wrap="none" rtlCol="0">
            <a:spAutoFit/>
          </a:bodyPr>
          <a:lstStyle/>
          <a:p>
            <a:r>
              <a:rPr lang="en-US" sz="2000" dirty="0"/>
              <a:t>Current PC</a:t>
            </a:r>
          </a:p>
        </p:txBody>
      </p:sp>
      <p:pic>
        <p:nvPicPr>
          <p:cNvPr id="12" name="Picture 11"/>
          <p:cNvPicPr>
            <a:picLocks noChangeAspect="1"/>
          </p:cNvPicPr>
          <p:nvPr/>
        </p:nvPicPr>
        <p:blipFill>
          <a:blip r:embed="rId4"/>
          <a:stretch>
            <a:fillRect/>
          </a:stretch>
        </p:blipFill>
        <p:spPr>
          <a:xfrm>
            <a:off x="1691441" y="4797070"/>
            <a:ext cx="8683483" cy="1525696"/>
          </a:xfrm>
          <a:prstGeom prst="rect">
            <a:avLst/>
          </a:prstGeom>
        </p:spPr>
      </p:pic>
      <p:sp>
        <p:nvSpPr>
          <p:cNvPr id="11"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146868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739" y="142389"/>
            <a:ext cx="4265734" cy="1053366"/>
          </a:xfrm>
        </p:spPr>
        <p:txBody>
          <a:bodyPr/>
          <a:lstStyle/>
          <a:p>
            <a:r>
              <a:rPr lang="en-US" dirty="0" smtClean="0"/>
              <a:t>Clock</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59351616"/>
              </p:ext>
            </p:extLst>
          </p:nvPr>
        </p:nvGraphicFramePr>
        <p:xfrm>
          <a:off x="2935705" y="4470411"/>
          <a:ext cx="6002256" cy="1371600"/>
        </p:xfrm>
        <a:graphic>
          <a:graphicData uri="http://schemas.openxmlformats.org/drawingml/2006/table">
            <a:tbl>
              <a:tblPr firstRow="1" bandRow="1">
                <a:tableStyleId>{5C22544A-7EE6-4342-B048-85BDC9FD1C3A}</a:tableStyleId>
              </a:tblPr>
              <a:tblGrid>
                <a:gridCol w="3001128"/>
                <a:gridCol w="3001128"/>
              </a:tblGrid>
              <a:tr h="370840">
                <a:tc>
                  <a:txBody>
                    <a:bodyPr/>
                    <a:lstStyle/>
                    <a:p>
                      <a:pPr algn="ctr"/>
                      <a:r>
                        <a:rPr lang="en-US" sz="2400" dirty="0" smtClean="0"/>
                        <a:t>Clock</a:t>
                      </a:r>
                      <a:r>
                        <a:rPr lang="en-US" sz="2400" baseline="0" dirty="0" smtClean="0"/>
                        <a:t> frequency f</a:t>
                      </a:r>
                      <a:r>
                        <a:rPr lang="en-US" sz="2400" baseline="-25000" dirty="0" smtClean="0"/>
                        <a:t>s</a:t>
                      </a:r>
                      <a:endParaRPr lang="en-US" sz="2400" baseline="-25000" dirty="0"/>
                    </a:p>
                  </a:txBody>
                  <a:tcPr/>
                </a:tc>
                <a:tc>
                  <a:txBody>
                    <a:bodyPr/>
                    <a:lstStyle/>
                    <a:p>
                      <a:pPr algn="ctr"/>
                      <a:r>
                        <a:rPr lang="en-US" sz="2400" dirty="0" smtClean="0"/>
                        <a:t>Period</a:t>
                      </a:r>
                      <a:r>
                        <a:rPr lang="en-US" sz="2400" baseline="0" dirty="0" smtClean="0"/>
                        <a:t> </a:t>
                      </a:r>
                      <a:r>
                        <a:rPr lang="en-US" sz="2400" baseline="0" dirty="0" err="1" smtClean="0"/>
                        <a:t>t</a:t>
                      </a:r>
                      <a:r>
                        <a:rPr lang="en-US" sz="2400" baseline="-25000" dirty="0" err="1" smtClean="0"/>
                        <a:t>cycle</a:t>
                      </a:r>
                      <a:r>
                        <a:rPr lang="en-US" sz="2400" baseline="0" dirty="0" smtClean="0"/>
                        <a:t> = 1/f</a:t>
                      </a:r>
                      <a:r>
                        <a:rPr lang="en-US" sz="2400" baseline="-25000" dirty="0" smtClean="0"/>
                        <a:t>s</a:t>
                      </a:r>
                      <a:endParaRPr lang="en-US" sz="2400" baseline="-25000" dirty="0"/>
                    </a:p>
                  </a:txBody>
                  <a:tcPr/>
                </a:tc>
              </a:tr>
              <a:tr h="370840">
                <a:tc>
                  <a:txBody>
                    <a:bodyPr/>
                    <a:lstStyle/>
                    <a:p>
                      <a:pPr algn="ctr"/>
                      <a:r>
                        <a:rPr lang="en-US" sz="2400" baseline="0" dirty="0" smtClean="0">
                          <a:solidFill>
                            <a:srgbClr val="FF0000"/>
                          </a:solidFill>
                        </a:rPr>
                        <a:t> CPU 2.5 GHz</a:t>
                      </a:r>
                      <a:endParaRPr lang="en-US" sz="2400" baseline="0" dirty="0">
                        <a:solidFill>
                          <a:srgbClr val="FF0000"/>
                        </a:solidFill>
                      </a:endParaRPr>
                    </a:p>
                  </a:txBody>
                  <a:tcPr/>
                </a:tc>
                <a:tc>
                  <a:txBody>
                    <a:bodyPr/>
                    <a:lstStyle/>
                    <a:p>
                      <a:pPr algn="ctr"/>
                      <a:r>
                        <a:rPr lang="en-US" sz="2400" baseline="0" dirty="0" smtClean="0">
                          <a:solidFill>
                            <a:srgbClr val="FF0000"/>
                          </a:solidFill>
                        </a:rPr>
                        <a:t>400 </a:t>
                      </a:r>
                      <a:r>
                        <a:rPr lang="en-US" sz="2400" baseline="0" dirty="0" err="1" smtClean="0">
                          <a:solidFill>
                            <a:srgbClr val="FF0000"/>
                          </a:solidFill>
                        </a:rPr>
                        <a:t>ps</a:t>
                      </a:r>
                      <a:endParaRPr lang="en-US" sz="2400" baseline="0" dirty="0">
                        <a:solidFill>
                          <a:srgbClr val="FF0000"/>
                        </a:solidFill>
                      </a:endParaRPr>
                    </a:p>
                  </a:txBody>
                  <a:tcPr/>
                </a:tc>
              </a:tr>
              <a:tr h="370840">
                <a:tc>
                  <a:txBody>
                    <a:bodyPr/>
                    <a:lstStyle/>
                    <a:p>
                      <a:pPr algn="ctr"/>
                      <a:r>
                        <a:rPr lang="en-US" sz="2400" baseline="0" dirty="0" smtClean="0"/>
                        <a:t>Drum/heartbeat, 1Hz</a:t>
                      </a:r>
                      <a:endParaRPr lang="en-US" sz="2400" baseline="0" dirty="0"/>
                    </a:p>
                  </a:txBody>
                  <a:tcPr/>
                </a:tc>
                <a:tc>
                  <a:txBody>
                    <a:bodyPr/>
                    <a:lstStyle/>
                    <a:p>
                      <a:pPr algn="ctr"/>
                      <a:r>
                        <a:rPr lang="en-US" sz="2400" baseline="0" dirty="0" smtClean="0"/>
                        <a:t>1 s</a:t>
                      </a:r>
                      <a:endParaRPr lang="en-US" sz="2400" baseline="0" dirty="0"/>
                    </a:p>
                  </a:txBody>
                  <a:tcPr/>
                </a:tc>
              </a:tr>
            </a:tbl>
          </a:graphicData>
        </a:graphic>
      </p:graphicFrame>
      <p:pic>
        <p:nvPicPr>
          <p:cNvPr id="7" name="Picture 6"/>
          <p:cNvPicPr>
            <a:picLocks noChangeAspect="1"/>
          </p:cNvPicPr>
          <p:nvPr/>
        </p:nvPicPr>
        <p:blipFill>
          <a:blip r:embed="rId3"/>
          <a:stretch>
            <a:fillRect/>
          </a:stretch>
        </p:blipFill>
        <p:spPr>
          <a:xfrm>
            <a:off x="1674090" y="2881173"/>
            <a:ext cx="8775703" cy="1113736"/>
          </a:xfrm>
          <a:prstGeom prst="rect">
            <a:avLst/>
          </a:prstGeom>
        </p:spPr>
      </p:pic>
      <p:pic>
        <p:nvPicPr>
          <p:cNvPr id="10" name="Picture 9"/>
          <p:cNvPicPr>
            <a:picLocks noChangeAspect="1"/>
          </p:cNvPicPr>
          <p:nvPr/>
        </p:nvPicPr>
        <p:blipFill>
          <a:blip r:embed="rId4"/>
          <a:stretch>
            <a:fillRect/>
          </a:stretch>
        </p:blipFill>
        <p:spPr>
          <a:xfrm>
            <a:off x="6092682" y="38478"/>
            <a:ext cx="6080519" cy="2328353"/>
          </a:xfrm>
          <a:prstGeom prst="rect">
            <a:avLst/>
          </a:prstGeom>
        </p:spPr>
      </p:pic>
      <p:sp>
        <p:nvSpPr>
          <p:cNvPr id="3" name="Rectangle 2"/>
          <p:cNvSpPr/>
          <p:nvPr/>
        </p:nvSpPr>
        <p:spPr>
          <a:xfrm>
            <a:off x="2571812" y="1512283"/>
            <a:ext cx="2615588" cy="769441"/>
          </a:xfrm>
          <a:prstGeom prst="rect">
            <a:avLst/>
          </a:prstGeom>
          <a:ln w="38100">
            <a:solidFill>
              <a:srgbClr val="FF0000"/>
            </a:solidFill>
          </a:ln>
        </p:spPr>
        <p:txBody>
          <a:bodyPr wrap="none">
            <a:spAutoFit/>
          </a:bodyPr>
          <a:lstStyle/>
          <a:p>
            <a:pPr algn="ctr"/>
            <a:r>
              <a:rPr lang="en-US" sz="4400" b="1">
                <a:solidFill>
                  <a:srgbClr val="FF0000"/>
                </a:solidFill>
              </a:rPr>
              <a:t>f</a:t>
            </a:r>
            <a:r>
              <a:rPr lang="en-US" sz="4400" b="1" baseline="-25000">
                <a:solidFill>
                  <a:srgbClr val="FF0000"/>
                </a:solidFill>
              </a:rPr>
              <a:t>s </a:t>
            </a:r>
            <a:r>
              <a:rPr lang="en-US" sz="4400" b="1">
                <a:solidFill>
                  <a:srgbClr val="FF0000"/>
                </a:solidFill>
              </a:rPr>
              <a:t>= </a:t>
            </a:r>
            <a:r>
              <a:rPr lang="en-US" sz="4400" b="1" dirty="0">
                <a:solidFill>
                  <a:srgbClr val="FF0000"/>
                </a:solidFill>
              </a:rPr>
              <a:t>1/ </a:t>
            </a:r>
            <a:r>
              <a:rPr lang="en-US" sz="4400" b="1" dirty="0" err="1">
                <a:solidFill>
                  <a:srgbClr val="FF0000"/>
                </a:solidFill>
              </a:rPr>
              <a:t>t</a:t>
            </a:r>
            <a:r>
              <a:rPr lang="en-US" sz="4400" b="1" baseline="-25000" dirty="0" err="1">
                <a:solidFill>
                  <a:srgbClr val="FF0000"/>
                </a:solidFill>
              </a:rPr>
              <a:t>cycle</a:t>
            </a:r>
            <a:endParaRPr lang="en-US" sz="4400" b="1" baseline="-25000" dirty="0">
              <a:solidFill>
                <a:srgbClr val="FF0000"/>
              </a:solidFill>
            </a:endParaRPr>
          </a:p>
        </p:txBody>
      </p:sp>
      <p:sp>
        <p:nvSpPr>
          <p:cNvPr id="9" name="Footer Placeholder 4"/>
          <p:cNvSpPr>
            <a:spLocks noGrp="1"/>
          </p:cNvSpPr>
          <p:nvPr>
            <p:ph type="ftr" sz="quarter" idx="11"/>
          </p:nvPr>
        </p:nvSpPr>
        <p:spPr>
          <a:xfrm>
            <a:off x="4165600" y="6356352"/>
            <a:ext cx="3860800" cy="365125"/>
          </a:xfrm>
        </p:spPr>
        <p:txBody>
          <a:bodyPr/>
          <a:lstStyle/>
          <a:p>
            <a:r>
              <a:rPr lang="en-US" smtClean="0"/>
              <a:t>Lecture 10: Sequential Logic</a:t>
            </a:r>
            <a:endParaRPr lang="en-US"/>
          </a:p>
        </p:txBody>
      </p:sp>
      <p:sp>
        <p:nvSpPr>
          <p:cNvPr id="11" name="Slide Number Placeholder 5"/>
          <p:cNvSpPr>
            <a:spLocks noGrp="1"/>
          </p:cNvSpPr>
          <p:nvPr>
            <p:ph type="sldNum" sz="quarter" idx="12"/>
          </p:nvPr>
        </p:nvSpPr>
        <p:spPr>
          <a:xfrm>
            <a:off x="8737600" y="6356352"/>
            <a:ext cx="2844800" cy="365125"/>
          </a:xfrm>
        </p:spPr>
        <p:txBody>
          <a:bodyPr/>
          <a:lstStyle/>
          <a:p>
            <a:fld id="{3FF131CF-B26C-E347-9AC9-78212C099DD5}" type="slidenum">
              <a:rPr lang="en-US" smtClean="0"/>
              <a:t>21</a:t>
            </a:fld>
            <a:endParaRPr lang="en-US"/>
          </a:p>
        </p:txBody>
      </p:sp>
      <p:sp>
        <p:nvSpPr>
          <p:cNvPr id="12"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13933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Clock Speed</a:t>
            </a:r>
            <a:endParaRPr lang="en-US" dirty="0"/>
          </a:p>
        </p:txBody>
      </p:sp>
      <p:sp>
        <p:nvSpPr>
          <p:cNvPr id="3" name="Content Placeholder 2"/>
          <p:cNvSpPr>
            <a:spLocks noGrp="1"/>
          </p:cNvSpPr>
          <p:nvPr>
            <p:ph idx="1"/>
          </p:nvPr>
        </p:nvSpPr>
        <p:spPr>
          <a:xfrm>
            <a:off x="1746739" y="1406769"/>
            <a:ext cx="8628184" cy="4949581"/>
          </a:xfrm>
        </p:spPr>
        <p:txBody>
          <a:bodyPr>
            <a:normAutofit fontScale="92500" lnSpcReduction="10000"/>
          </a:bodyPr>
          <a:lstStyle/>
          <a:p>
            <a:r>
              <a:rPr lang="en-US" dirty="0" smtClean="0"/>
              <a:t>How fast can the PC circuit operate?</a:t>
            </a:r>
          </a:p>
          <a:p>
            <a:pPr lvl="1"/>
            <a:r>
              <a:rPr lang="en-US" dirty="0" smtClean="0"/>
              <a:t>I.e. what is the maximum clock frequency?</a:t>
            </a:r>
          </a:p>
          <a:p>
            <a:endParaRPr lang="en-US" dirty="0"/>
          </a:p>
          <a:p>
            <a:endParaRPr lang="en-US" dirty="0" smtClean="0"/>
          </a:p>
          <a:p>
            <a:endParaRPr lang="en-US" dirty="0" smtClean="0"/>
          </a:p>
          <a:p>
            <a:endParaRPr lang="en-US" dirty="0"/>
          </a:p>
          <a:p>
            <a:endParaRPr lang="en-US" dirty="0" smtClean="0"/>
          </a:p>
          <a:p>
            <a:endParaRPr lang="en-US" dirty="0" smtClean="0"/>
          </a:p>
          <a:p>
            <a:r>
              <a:rPr lang="en-US" dirty="0" smtClean="0"/>
              <a:t>Let’s look at the timing requirements of each part</a:t>
            </a:r>
          </a:p>
          <a:p>
            <a:pPr lvl="1"/>
            <a:r>
              <a:rPr lang="en-US" dirty="0" smtClean="0"/>
              <a:t>Let’s start with the flip-flop</a:t>
            </a:r>
            <a:endParaRPr lang="en-US" dirty="0"/>
          </a:p>
        </p:txBody>
      </p:sp>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22</a:t>
            </a:fld>
            <a:endParaRPr lang="en-US"/>
          </a:p>
        </p:txBody>
      </p:sp>
      <p:pic>
        <p:nvPicPr>
          <p:cNvPr id="7" name="Content Placeholder 6"/>
          <p:cNvPicPr>
            <a:picLocks noChangeAspect="1"/>
          </p:cNvPicPr>
          <p:nvPr/>
        </p:nvPicPr>
        <p:blipFill>
          <a:blip r:embed="rId3"/>
          <a:stretch>
            <a:fillRect/>
          </a:stretch>
        </p:blipFill>
        <p:spPr>
          <a:xfrm>
            <a:off x="3997571" y="2588456"/>
            <a:ext cx="3532227" cy="2630382"/>
          </a:xfrm>
          <a:prstGeom prst="rect">
            <a:avLst/>
          </a:prstGeom>
        </p:spPr>
      </p:pic>
      <p:sp>
        <p:nvSpPr>
          <p:cNvPr id="9"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1891464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Flip-Flop Timing</a:t>
            </a:r>
            <a:endParaRPr lang="en-US" dirty="0"/>
          </a:p>
        </p:txBody>
      </p:sp>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23</a:t>
            </a:fld>
            <a:endParaRPr lang="en-US"/>
          </a:p>
        </p:txBody>
      </p:sp>
      <p:pic>
        <p:nvPicPr>
          <p:cNvPr id="10" name="Picture 9"/>
          <p:cNvPicPr>
            <a:picLocks noChangeAspect="1"/>
          </p:cNvPicPr>
          <p:nvPr/>
        </p:nvPicPr>
        <p:blipFill>
          <a:blip r:embed="rId3"/>
          <a:stretch>
            <a:fillRect/>
          </a:stretch>
        </p:blipFill>
        <p:spPr>
          <a:xfrm>
            <a:off x="5299498" y="1195755"/>
            <a:ext cx="1522666" cy="1522666"/>
          </a:xfrm>
          <a:prstGeom prst="rect">
            <a:avLst/>
          </a:prstGeom>
        </p:spPr>
      </p:pic>
      <p:pic>
        <p:nvPicPr>
          <p:cNvPr id="23" name="Content Placeholder 22"/>
          <p:cNvPicPr>
            <a:picLocks noGrp="1" noChangeAspect="1"/>
          </p:cNvPicPr>
          <p:nvPr>
            <p:ph idx="1"/>
          </p:nvPr>
        </p:nvPicPr>
        <p:blipFill>
          <a:blip r:embed="rId4"/>
          <a:stretch>
            <a:fillRect/>
          </a:stretch>
        </p:blipFill>
        <p:spPr>
          <a:xfrm>
            <a:off x="1531168" y="3041425"/>
            <a:ext cx="9066493" cy="3680050"/>
          </a:xfrm>
          <a:prstGeom prst="rect">
            <a:avLst/>
          </a:prstGeom>
        </p:spPr>
      </p:pic>
      <p:sp>
        <p:nvSpPr>
          <p:cNvPr id="9"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675441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Flip-Flop Timing</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341072451"/>
              </p:ext>
            </p:extLst>
          </p:nvPr>
        </p:nvGraphicFramePr>
        <p:xfrm>
          <a:off x="1746739" y="4689536"/>
          <a:ext cx="8628064" cy="1584960"/>
        </p:xfrm>
        <a:graphic>
          <a:graphicData uri="http://schemas.openxmlformats.org/drawingml/2006/table">
            <a:tbl>
              <a:tblPr firstRow="1" bandRow="1">
                <a:tableStyleId>{5C22544A-7EE6-4342-B048-85BDC9FD1C3A}</a:tableStyleId>
              </a:tblPr>
              <a:tblGrid>
                <a:gridCol w="1437217"/>
                <a:gridCol w="7190847"/>
              </a:tblGrid>
              <a:tr h="370840">
                <a:tc>
                  <a:txBody>
                    <a:bodyPr/>
                    <a:lstStyle/>
                    <a:p>
                      <a:pPr algn="ctr"/>
                      <a:r>
                        <a:rPr lang="en-US" sz="2000" dirty="0" smtClean="0"/>
                        <a:t>Time</a:t>
                      </a:r>
                      <a:endParaRPr lang="en-US" sz="2000" dirty="0"/>
                    </a:p>
                  </a:txBody>
                  <a:tcPr/>
                </a:tc>
                <a:tc>
                  <a:txBody>
                    <a:bodyPr/>
                    <a:lstStyle/>
                    <a:p>
                      <a:r>
                        <a:rPr lang="en-US" sz="2000" dirty="0" smtClean="0"/>
                        <a:t>Description</a:t>
                      </a:r>
                      <a:endParaRPr lang="en-US" sz="2000" dirty="0"/>
                    </a:p>
                  </a:txBody>
                  <a:tcPr/>
                </a:tc>
              </a:tr>
              <a:tr h="370840">
                <a:tc>
                  <a:txBody>
                    <a:bodyPr/>
                    <a:lstStyle/>
                    <a:p>
                      <a:pPr algn="ctr"/>
                      <a:r>
                        <a:rPr lang="en-US" sz="2000" dirty="0" err="1" smtClean="0"/>
                        <a:t>t</a:t>
                      </a:r>
                      <a:r>
                        <a:rPr lang="en-US" sz="2000" baseline="-25000" dirty="0" err="1" smtClean="0"/>
                        <a:t>setup</a:t>
                      </a:r>
                      <a:endParaRPr lang="en-US" sz="2000" baseline="-25000" dirty="0"/>
                    </a:p>
                  </a:txBody>
                  <a:tcPr/>
                </a:tc>
                <a:tc>
                  <a:txBody>
                    <a:bodyPr/>
                    <a:lstStyle/>
                    <a:p>
                      <a:r>
                        <a:rPr lang="en-US" sz="2000" dirty="0" smtClean="0"/>
                        <a:t>time during which </a:t>
                      </a:r>
                      <a:r>
                        <a:rPr lang="en-US" sz="2000" baseline="0" dirty="0" smtClean="0"/>
                        <a:t>D must not change </a:t>
                      </a:r>
                      <a:r>
                        <a:rPr lang="en-US" sz="2000" i="1" u="sng" baseline="0" dirty="0" smtClean="0"/>
                        <a:t>before</a:t>
                      </a:r>
                      <a:r>
                        <a:rPr lang="en-US" sz="2000" baseline="0" dirty="0" smtClean="0"/>
                        <a:t> positive clock edge</a:t>
                      </a:r>
                      <a:endParaRPr lang="en-US" sz="2000" dirty="0"/>
                    </a:p>
                  </a:txBody>
                  <a:tcPr/>
                </a:tc>
              </a:tr>
              <a:tr h="370840">
                <a:tc>
                  <a:txBody>
                    <a:bodyPr/>
                    <a:lstStyle/>
                    <a:p>
                      <a:pPr algn="ctr"/>
                      <a:r>
                        <a:rPr lang="en-US" sz="2000" dirty="0" err="1" smtClean="0"/>
                        <a:t>t</a:t>
                      </a:r>
                      <a:r>
                        <a:rPr lang="en-US" sz="2000" baseline="-25000" dirty="0" err="1" smtClean="0"/>
                        <a:t>hold</a:t>
                      </a:r>
                      <a:endParaRPr lang="en-US" sz="2000" baseline="-25000" dirty="0"/>
                    </a:p>
                  </a:txBody>
                  <a:tcPr/>
                </a:tc>
                <a:tc>
                  <a:txBody>
                    <a:bodyPr/>
                    <a:lstStyle/>
                    <a:p>
                      <a:r>
                        <a:rPr lang="en-US" sz="2000" dirty="0" smtClean="0"/>
                        <a:t>time during which</a:t>
                      </a:r>
                      <a:r>
                        <a:rPr lang="en-US" sz="2000" baseline="0" dirty="0" smtClean="0"/>
                        <a:t> D must not change </a:t>
                      </a:r>
                      <a:r>
                        <a:rPr lang="en-US" sz="2000" i="1" u="sng" baseline="0" dirty="0" smtClean="0"/>
                        <a:t>after</a:t>
                      </a:r>
                      <a:r>
                        <a:rPr lang="en-US" sz="2000" baseline="0" dirty="0" smtClean="0"/>
                        <a:t> positive clock edge</a:t>
                      </a:r>
                      <a:endParaRPr lang="en-US" sz="2000" dirty="0"/>
                    </a:p>
                  </a:txBody>
                  <a:tcPr/>
                </a:tc>
              </a:tr>
              <a:tr h="370840">
                <a:tc>
                  <a:txBody>
                    <a:bodyPr/>
                    <a:lstStyle/>
                    <a:p>
                      <a:pPr algn="ctr"/>
                      <a:r>
                        <a:rPr lang="en-US" sz="2000" dirty="0" err="1" smtClean="0"/>
                        <a:t>t</a:t>
                      </a:r>
                      <a:r>
                        <a:rPr lang="en-US" sz="2000" baseline="-25000" dirty="0" err="1" smtClean="0"/>
                        <a:t>clk</a:t>
                      </a:r>
                      <a:r>
                        <a:rPr lang="en-US" sz="2000" baseline="-25000" dirty="0" smtClean="0"/>
                        <a:t>-to-Q</a:t>
                      </a:r>
                      <a:endParaRPr lang="en-US" sz="2000" baseline="-25000" dirty="0"/>
                    </a:p>
                  </a:txBody>
                  <a:tcPr/>
                </a:tc>
                <a:tc>
                  <a:txBody>
                    <a:bodyPr/>
                    <a:lstStyle/>
                    <a:p>
                      <a:r>
                        <a:rPr lang="en-US" sz="2000" dirty="0" smtClean="0"/>
                        <a:t>delay</a:t>
                      </a:r>
                      <a:r>
                        <a:rPr lang="en-US" sz="2000" baseline="0" dirty="0" smtClean="0"/>
                        <a:t> after positive clock edge after which D appears at Q output</a:t>
                      </a:r>
                      <a:endParaRPr lang="en-US" sz="2000" dirty="0"/>
                    </a:p>
                  </a:txBody>
                  <a:tcPr/>
                </a:tc>
              </a:tr>
            </a:tbl>
          </a:graphicData>
        </a:graphic>
      </p:graphicFrame>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24</a:t>
            </a:fld>
            <a:endParaRPr lang="en-US"/>
          </a:p>
        </p:txBody>
      </p:sp>
      <p:pic>
        <p:nvPicPr>
          <p:cNvPr id="7" name="Content Placeholder 22"/>
          <p:cNvPicPr>
            <a:picLocks noChangeAspect="1"/>
          </p:cNvPicPr>
          <p:nvPr/>
        </p:nvPicPr>
        <p:blipFill>
          <a:blip r:embed="rId2"/>
          <a:stretch>
            <a:fillRect/>
          </a:stretch>
        </p:blipFill>
        <p:spPr>
          <a:xfrm>
            <a:off x="2032000" y="1568643"/>
            <a:ext cx="7316876" cy="2969888"/>
          </a:xfrm>
          <a:prstGeom prst="rect">
            <a:avLst/>
          </a:prstGeom>
        </p:spPr>
      </p:pic>
      <p:sp>
        <p:nvSpPr>
          <p:cNvPr id="9"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10086151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Analogy</a:t>
            </a:r>
            <a:endParaRPr lang="en-US" dirty="0"/>
          </a:p>
        </p:txBody>
      </p:sp>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25</a:t>
            </a:fld>
            <a:endParaRPr lang="en-US"/>
          </a:p>
        </p:txBody>
      </p:sp>
      <p:pic>
        <p:nvPicPr>
          <p:cNvPr id="7" name="Content Placeholder 6"/>
          <p:cNvPicPr>
            <a:picLocks noGrp="1" noChangeAspect="1"/>
          </p:cNvPicPr>
          <p:nvPr>
            <p:ph idx="1"/>
          </p:nvPr>
        </p:nvPicPr>
        <p:blipFill>
          <a:blip r:embed="rId3"/>
          <a:stretch>
            <a:fillRect/>
          </a:stretch>
        </p:blipFill>
        <p:spPr>
          <a:xfrm>
            <a:off x="224724" y="1820471"/>
            <a:ext cx="9264417" cy="4133048"/>
          </a:xfrm>
          <a:prstGeom prst="rect">
            <a:avLst/>
          </a:prstGeom>
        </p:spPr>
      </p:pic>
      <p:pic>
        <p:nvPicPr>
          <p:cNvPr id="3" name="Picture 2"/>
          <p:cNvPicPr>
            <a:picLocks noChangeAspect="1"/>
          </p:cNvPicPr>
          <p:nvPr/>
        </p:nvPicPr>
        <p:blipFill>
          <a:blip r:embed="rId4"/>
          <a:stretch>
            <a:fillRect/>
          </a:stretch>
        </p:blipFill>
        <p:spPr>
          <a:xfrm>
            <a:off x="9489141" y="66208"/>
            <a:ext cx="2702859" cy="2702859"/>
          </a:xfrm>
          <a:prstGeom prst="rect">
            <a:avLst/>
          </a:prstGeom>
        </p:spPr>
      </p:pic>
      <p:sp>
        <p:nvSpPr>
          <p:cNvPr id="9"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1226557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739" y="142389"/>
            <a:ext cx="8628184" cy="1053366"/>
          </a:xfrm>
        </p:spPr>
        <p:txBody>
          <a:bodyPr/>
          <a:lstStyle/>
          <a:p>
            <a:r>
              <a:rPr lang="en-US" dirty="0" smtClean="0"/>
              <a:t>Maximum Clock Speed</a:t>
            </a:r>
            <a:endParaRPr lang="en-US" dirty="0"/>
          </a:p>
        </p:txBody>
      </p:sp>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26</a:t>
            </a:fld>
            <a:endParaRPr lang="en-US"/>
          </a:p>
        </p:txBody>
      </p:sp>
      <p:sp>
        <p:nvSpPr>
          <p:cNvPr id="8" name="Rectangle 7"/>
          <p:cNvSpPr/>
          <p:nvPr/>
        </p:nvSpPr>
        <p:spPr>
          <a:xfrm>
            <a:off x="4196862" y="1697198"/>
            <a:ext cx="1645920" cy="12520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Combinatorial</a:t>
            </a:r>
          </a:p>
          <a:p>
            <a:pPr algn="ctr"/>
            <a:r>
              <a:rPr lang="en-US" dirty="0"/>
              <a:t>Logic</a:t>
            </a:r>
          </a:p>
          <a:p>
            <a:pPr algn="ctr"/>
            <a:r>
              <a:rPr lang="en-US" dirty="0"/>
              <a:t>(CL)</a:t>
            </a:r>
          </a:p>
        </p:txBody>
      </p:sp>
      <p:sp>
        <p:nvSpPr>
          <p:cNvPr id="11" name="Rectangle 10"/>
          <p:cNvSpPr/>
          <p:nvPr/>
        </p:nvSpPr>
        <p:spPr>
          <a:xfrm>
            <a:off x="6797042" y="1697197"/>
            <a:ext cx="1350497" cy="125202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Register</a:t>
            </a:r>
          </a:p>
          <a:p>
            <a:pPr algn="ctr"/>
            <a:r>
              <a:rPr lang="en-US" dirty="0"/>
              <a:t>(flip-flops)</a:t>
            </a:r>
          </a:p>
        </p:txBody>
      </p:sp>
      <p:cxnSp>
        <p:nvCxnSpPr>
          <p:cNvPr id="13" name="Straight Arrow Connector 12"/>
          <p:cNvCxnSpPr>
            <a:stCxn id="8" idx="3"/>
            <a:endCxn id="11" idx="1"/>
          </p:cNvCxnSpPr>
          <p:nvPr/>
        </p:nvCxnSpPr>
        <p:spPr>
          <a:xfrm flipV="1">
            <a:off x="5842783" y="2323210"/>
            <a:ext cx="954259"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05822" y="1697198"/>
            <a:ext cx="168812" cy="24414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472289" y="1697198"/>
            <a:ext cx="168812" cy="24414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156594" y="2323209"/>
            <a:ext cx="954259"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233549" y="1941343"/>
            <a:ext cx="954259"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710678" y="3342738"/>
            <a:ext cx="4923045" cy="1"/>
          </a:xfrm>
          <a:prstGeom prst="straightConnector1">
            <a:avLst/>
          </a:prstGeom>
          <a:ln w="3810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633722" y="2326751"/>
            <a:ext cx="0" cy="101598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710677" y="2672863"/>
            <a:ext cx="0" cy="6698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710678" y="2672862"/>
            <a:ext cx="486185"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51184" y="3370619"/>
            <a:ext cx="1969706" cy="369332"/>
          </a:xfrm>
          <a:prstGeom prst="rect">
            <a:avLst/>
          </a:prstGeom>
          <a:noFill/>
        </p:spPr>
        <p:txBody>
          <a:bodyPr wrap="none" rtlCol="0">
            <a:spAutoFit/>
          </a:bodyPr>
          <a:lstStyle/>
          <a:p>
            <a:r>
              <a:rPr lang="en-US" b="1">
                <a:solidFill>
                  <a:srgbClr val="3064C0"/>
                </a:solidFill>
              </a:rPr>
              <a:t>Optional Feedback</a:t>
            </a:r>
          </a:p>
        </p:txBody>
      </p:sp>
      <p:sp>
        <p:nvSpPr>
          <p:cNvPr id="31" name="TextBox 30"/>
          <p:cNvSpPr txBox="1"/>
          <p:nvPr/>
        </p:nvSpPr>
        <p:spPr>
          <a:xfrm>
            <a:off x="9194361" y="2138542"/>
            <a:ext cx="870751" cy="369332"/>
          </a:xfrm>
          <a:prstGeom prst="rect">
            <a:avLst/>
          </a:prstGeom>
          <a:noFill/>
        </p:spPr>
        <p:txBody>
          <a:bodyPr wrap="none" rtlCol="0">
            <a:spAutoFit/>
          </a:bodyPr>
          <a:lstStyle/>
          <a:p>
            <a:r>
              <a:rPr lang="en-US" b="1">
                <a:solidFill>
                  <a:srgbClr val="3064C0"/>
                </a:solidFill>
              </a:rPr>
              <a:t>Output</a:t>
            </a:r>
            <a:endParaRPr lang="en-US" b="1" dirty="0">
              <a:solidFill>
                <a:srgbClr val="3064C0"/>
              </a:solidFill>
            </a:endParaRPr>
          </a:p>
        </p:txBody>
      </p:sp>
      <p:sp>
        <p:nvSpPr>
          <p:cNvPr id="32" name="TextBox 31"/>
          <p:cNvSpPr txBox="1"/>
          <p:nvPr/>
        </p:nvSpPr>
        <p:spPr>
          <a:xfrm>
            <a:off x="2487119" y="1756676"/>
            <a:ext cx="696024" cy="369332"/>
          </a:xfrm>
          <a:prstGeom prst="rect">
            <a:avLst/>
          </a:prstGeom>
          <a:noFill/>
        </p:spPr>
        <p:txBody>
          <a:bodyPr wrap="none" rtlCol="0">
            <a:spAutoFit/>
          </a:bodyPr>
          <a:lstStyle/>
          <a:p>
            <a:r>
              <a:rPr lang="en-US" b="1">
                <a:solidFill>
                  <a:srgbClr val="3064C0"/>
                </a:solidFill>
              </a:rPr>
              <a:t>Input</a:t>
            </a:r>
            <a:endParaRPr lang="en-US" b="1" dirty="0">
              <a:solidFill>
                <a:srgbClr val="3064C0"/>
              </a:solidFill>
            </a:endParaRPr>
          </a:p>
        </p:txBody>
      </p:sp>
      <p:sp>
        <p:nvSpPr>
          <p:cNvPr id="33" name="TextBox 32"/>
          <p:cNvSpPr txBox="1"/>
          <p:nvPr/>
        </p:nvSpPr>
        <p:spPr>
          <a:xfrm>
            <a:off x="7125880" y="1053438"/>
            <a:ext cx="692818" cy="369332"/>
          </a:xfrm>
          <a:prstGeom prst="rect">
            <a:avLst/>
          </a:prstGeom>
          <a:noFill/>
        </p:spPr>
        <p:txBody>
          <a:bodyPr wrap="none" rtlCol="0">
            <a:spAutoFit/>
          </a:bodyPr>
          <a:lstStyle/>
          <a:p>
            <a:r>
              <a:rPr lang="en-US" b="1">
                <a:solidFill>
                  <a:srgbClr val="3064C0"/>
                </a:solidFill>
              </a:rPr>
              <a:t>Clock</a:t>
            </a:r>
            <a:endParaRPr lang="en-US" b="1" dirty="0">
              <a:solidFill>
                <a:srgbClr val="3064C0"/>
              </a:solidFill>
            </a:endParaRPr>
          </a:p>
        </p:txBody>
      </p:sp>
      <p:cxnSp>
        <p:nvCxnSpPr>
          <p:cNvPr id="34" name="Straight Connector 33"/>
          <p:cNvCxnSpPr>
            <a:endCxn id="33" idx="2"/>
          </p:cNvCxnSpPr>
          <p:nvPr/>
        </p:nvCxnSpPr>
        <p:spPr>
          <a:xfrm flipV="1">
            <a:off x="7472289" y="1422771"/>
            <a:ext cx="0" cy="274427"/>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036656" y="1965969"/>
            <a:ext cx="404278" cy="369332"/>
          </a:xfrm>
          <a:prstGeom prst="rect">
            <a:avLst/>
          </a:prstGeom>
          <a:noFill/>
        </p:spPr>
        <p:txBody>
          <a:bodyPr wrap="none" rtlCol="0">
            <a:spAutoFit/>
          </a:bodyPr>
          <a:lstStyle/>
          <a:p>
            <a:r>
              <a:rPr lang="en-US" b="1" dirty="0">
                <a:solidFill>
                  <a:srgbClr val="3064C0"/>
                </a:solidFill>
              </a:rPr>
              <a:t>CL</a:t>
            </a:r>
          </a:p>
        </p:txBody>
      </p:sp>
      <p:pic>
        <p:nvPicPr>
          <p:cNvPr id="38" name="Content Placeholder 37"/>
          <p:cNvPicPr>
            <a:picLocks noGrp="1" noChangeAspect="1"/>
          </p:cNvPicPr>
          <p:nvPr>
            <p:ph idx="1"/>
          </p:nvPr>
        </p:nvPicPr>
        <p:blipFill>
          <a:blip r:embed="rId3"/>
          <a:stretch>
            <a:fillRect/>
          </a:stretch>
        </p:blipFill>
        <p:spPr>
          <a:xfrm>
            <a:off x="681153" y="3783187"/>
            <a:ext cx="10759355" cy="2682175"/>
          </a:xfrm>
          <a:prstGeom prst="rect">
            <a:avLst/>
          </a:prstGeom>
        </p:spPr>
      </p:pic>
      <p:cxnSp>
        <p:nvCxnSpPr>
          <p:cNvPr id="24" name="Straight Arrow Connector 23"/>
          <p:cNvCxnSpPr/>
          <p:nvPr/>
        </p:nvCxnSpPr>
        <p:spPr>
          <a:xfrm>
            <a:off x="4116505" y="1549455"/>
            <a:ext cx="178894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17466" y="945717"/>
            <a:ext cx="587020" cy="584775"/>
          </a:xfrm>
          <a:prstGeom prst="rect">
            <a:avLst/>
          </a:prstGeom>
          <a:noFill/>
        </p:spPr>
        <p:txBody>
          <a:bodyPr wrap="none" rtlCol="0">
            <a:spAutoFit/>
          </a:bodyPr>
          <a:lstStyle/>
          <a:p>
            <a:r>
              <a:rPr lang="en-US" sz="3200" b="1" dirty="0" err="1">
                <a:solidFill>
                  <a:srgbClr val="FF0000"/>
                </a:solidFill>
              </a:rPr>
              <a:t>t</a:t>
            </a:r>
            <a:r>
              <a:rPr lang="en-US" sz="3200" b="1" baseline="-25000" dirty="0" err="1">
                <a:solidFill>
                  <a:srgbClr val="FF0000"/>
                </a:solidFill>
              </a:rPr>
              <a:t>CL</a:t>
            </a:r>
            <a:endParaRPr lang="en-US" sz="3200" b="1" baseline="-25000" dirty="0">
              <a:solidFill>
                <a:srgbClr val="FF0000"/>
              </a:solidFill>
            </a:endParaRPr>
          </a:p>
        </p:txBody>
      </p:sp>
      <p:sp>
        <p:nvSpPr>
          <p:cNvPr id="28"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3813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740" y="142389"/>
            <a:ext cx="6704029" cy="1053366"/>
          </a:xfrm>
        </p:spPr>
        <p:txBody>
          <a:bodyPr/>
          <a:lstStyle/>
          <a:p>
            <a:r>
              <a:rPr lang="en-US" smtClean="0"/>
              <a:t>Maximum PC Clock </a:t>
            </a:r>
            <a:r>
              <a:rPr lang="en-US" dirty="0" smtClean="0"/>
              <a:t>Speed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46739" y="3968751"/>
                <a:ext cx="8628184" cy="2384059"/>
              </a:xfrm>
            </p:spPr>
            <p:txBody>
              <a:bodyPr>
                <a:normAutofit fontScale="92500" lnSpcReduction="10000"/>
              </a:bodyPr>
              <a:lstStyle/>
              <a:p>
                <a:pPr>
                  <a:tabLst>
                    <a:tab pos="3195638" algn="l"/>
                  </a:tabLst>
                </a:pPr>
                <a:r>
                  <a:rPr lang="en-US" sz="2400" dirty="0"/>
                  <a:t>Minimum cycle time: 	</a:t>
                </a:r>
                <a14:m>
                  <m:oMath xmlns:m="http://schemas.openxmlformats.org/officeDocument/2006/math">
                    <m:sSub>
                      <m:sSubPr>
                        <m:ctrlPr>
                          <a:rPr lang="en-US" sz="2400" i="1">
                            <a:latin typeface="Cambria Math" charset="0"/>
                          </a:rPr>
                        </m:ctrlPr>
                      </m:sSubPr>
                      <m:e>
                        <m:r>
                          <a:rPr lang="en-US" sz="2400" i="1">
                            <a:latin typeface="Cambria Math" charset="0"/>
                          </a:rPr>
                          <m:t>𝑡</m:t>
                        </m:r>
                      </m:e>
                      <m:sub>
                        <m:r>
                          <a:rPr lang="en-US" sz="2400" i="1">
                            <a:latin typeface="Cambria Math" charset="0"/>
                          </a:rPr>
                          <m:t>𝑚𝑖𝑛</m:t>
                        </m:r>
                      </m:sub>
                    </m:sSub>
                    <m:r>
                      <a:rPr lang="en-US" sz="2400" i="1">
                        <a:latin typeface="Cambria Math" charset="0"/>
                      </a:rPr>
                      <m:t>=</m:t>
                    </m:r>
                    <m:sSub>
                      <m:sSubPr>
                        <m:ctrlPr>
                          <a:rPr lang="en-US" sz="2400" i="1">
                            <a:latin typeface="Cambria Math" charset="0"/>
                          </a:rPr>
                        </m:ctrlPr>
                      </m:sSubPr>
                      <m:e>
                        <m:r>
                          <a:rPr lang="en-US" sz="2400" i="1">
                            <a:latin typeface="Cambria Math" charset="0"/>
                          </a:rPr>
                          <m:t>𝑡</m:t>
                        </m:r>
                      </m:e>
                      <m:sub>
                        <m:r>
                          <a:rPr lang="en-US" sz="2400" i="1">
                            <a:latin typeface="Cambria Math" charset="0"/>
                          </a:rPr>
                          <m:t>𝑠𝑒𝑡𝑢𝑝</m:t>
                        </m:r>
                      </m:sub>
                    </m:sSub>
                    <m:r>
                      <a:rPr lang="en-US" sz="2400" i="1">
                        <a:latin typeface="Cambria Math" charset="0"/>
                      </a:rPr>
                      <m:t>+</m:t>
                    </m:r>
                    <m:sSub>
                      <m:sSubPr>
                        <m:ctrlPr>
                          <a:rPr lang="en-US" sz="2400" i="1">
                            <a:latin typeface="Cambria Math" charset="0"/>
                          </a:rPr>
                        </m:ctrlPr>
                      </m:sSubPr>
                      <m:e>
                        <m:r>
                          <a:rPr lang="en-US" sz="2400" i="1">
                            <a:latin typeface="Cambria Math" charset="0"/>
                          </a:rPr>
                          <m:t>𝑡</m:t>
                        </m:r>
                      </m:e>
                      <m:sub>
                        <m:r>
                          <a:rPr lang="en-US" sz="2400" i="1">
                            <a:latin typeface="Cambria Math" charset="0"/>
                          </a:rPr>
                          <m:t>𝑎𝑑𝑑</m:t>
                        </m:r>
                      </m:sub>
                    </m:sSub>
                    <m:r>
                      <a:rPr lang="en-US" sz="2400" i="1">
                        <a:latin typeface="Cambria Math" charset="0"/>
                      </a:rPr>
                      <m:t>+</m:t>
                    </m:r>
                    <m:sSub>
                      <m:sSubPr>
                        <m:ctrlPr>
                          <a:rPr lang="en-US" sz="2400" i="1">
                            <a:latin typeface="Cambria Math" charset="0"/>
                          </a:rPr>
                        </m:ctrlPr>
                      </m:sSubPr>
                      <m:e>
                        <m:r>
                          <a:rPr lang="en-US" sz="2400" i="1">
                            <a:latin typeface="Cambria Math" charset="0"/>
                          </a:rPr>
                          <m:t>𝑡</m:t>
                        </m:r>
                      </m:e>
                      <m:sub>
                        <m:r>
                          <a:rPr lang="en-US" sz="2400" i="1">
                            <a:latin typeface="Cambria Math" charset="0"/>
                          </a:rPr>
                          <m:t>𝑐𝑙𝑘</m:t>
                        </m:r>
                        <m:r>
                          <a:rPr lang="en-US" sz="2400" i="1">
                            <a:latin typeface="Cambria Math" charset="0"/>
                          </a:rPr>
                          <m:t>−</m:t>
                        </m:r>
                        <m:r>
                          <a:rPr lang="en-US" sz="2400" i="1">
                            <a:latin typeface="Cambria Math" charset="0"/>
                          </a:rPr>
                          <m:t>𝑡𝑜</m:t>
                        </m:r>
                        <m:r>
                          <a:rPr lang="en-US" sz="2400" i="1">
                            <a:latin typeface="Cambria Math" charset="0"/>
                          </a:rPr>
                          <m:t>−</m:t>
                        </m:r>
                        <m:r>
                          <a:rPr lang="en-US" sz="2400" i="1">
                            <a:latin typeface="Cambria Math" charset="0"/>
                          </a:rPr>
                          <m:t>𝑄</m:t>
                        </m:r>
                      </m:sub>
                    </m:sSub>
                  </m:oMath>
                </a14:m>
                <a:endParaRPr lang="en-US" sz="2400" dirty="0"/>
              </a:p>
              <a:p>
                <a:pPr>
                  <a:tabLst>
                    <a:tab pos="3195638" algn="l"/>
                  </a:tabLst>
                </a:pPr>
                <a:r>
                  <a:rPr lang="en-US" sz="2400" dirty="0"/>
                  <a:t>Maximum clock rate: 	</a:t>
                </a:r>
                <a14:m>
                  <m:oMath xmlns:m="http://schemas.openxmlformats.org/officeDocument/2006/math">
                    <m:sSub>
                      <m:sSubPr>
                        <m:ctrlPr>
                          <a:rPr lang="en-US" sz="2400" i="1">
                            <a:latin typeface="Cambria Math" charset="0"/>
                          </a:rPr>
                        </m:ctrlPr>
                      </m:sSubPr>
                      <m:e>
                        <m:r>
                          <a:rPr lang="en-US" sz="2400" i="1">
                            <a:latin typeface="Cambria Math" charset="0"/>
                          </a:rPr>
                          <m:t>𝑓</m:t>
                        </m:r>
                      </m:e>
                      <m:sub>
                        <m:r>
                          <a:rPr lang="en-US" sz="2400" i="1">
                            <a:latin typeface="Cambria Math" charset="0"/>
                          </a:rPr>
                          <m:t>𝑐𝑙𝑘</m:t>
                        </m:r>
                        <m:r>
                          <a:rPr lang="en-US" sz="2400" i="1">
                            <a:latin typeface="Cambria Math" charset="0"/>
                          </a:rPr>
                          <m:t>−</m:t>
                        </m:r>
                        <m:r>
                          <a:rPr lang="en-US" sz="2400" i="1">
                            <a:latin typeface="Cambria Math" charset="0"/>
                          </a:rPr>
                          <m:t>𝑚𝑎𝑥</m:t>
                        </m:r>
                      </m:sub>
                    </m:sSub>
                    <m:r>
                      <a:rPr lang="en-US" sz="2400" i="1">
                        <a:latin typeface="Cambria Math" charset="0"/>
                      </a:rPr>
                      <m:t>=</m:t>
                    </m:r>
                    <m:f>
                      <m:fPr>
                        <m:ctrlPr>
                          <a:rPr lang="bg-BG" sz="2400" i="1">
                            <a:latin typeface="Cambria Math" charset="0"/>
                          </a:rPr>
                        </m:ctrlPr>
                      </m:fPr>
                      <m:num>
                        <m:r>
                          <a:rPr lang="en-US" sz="2400" i="1">
                            <a:latin typeface="Cambria Math" charset="0"/>
                          </a:rPr>
                          <m:t>1</m:t>
                        </m:r>
                      </m:num>
                      <m:den>
                        <m:sSub>
                          <m:sSubPr>
                            <m:ctrlPr>
                              <a:rPr lang="en-US" sz="2400" i="1">
                                <a:latin typeface="Cambria Math" charset="0"/>
                              </a:rPr>
                            </m:ctrlPr>
                          </m:sSubPr>
                          <m:e>
                            <m:r>
                              <a:rPr lang="en-US" sz="2400" i="1">
                                <a:latin typeface="Cambria Math" charset="0"/>
                              </a:rPr>
                              <m:t>𝑡</m:t>
                            </m:r>
                          </m:e>
                          <m:sub>
                            <m:r>
                              <a:rPr lang="en-US" sz="2400" i="1">
                                <a:latin typeface="Cambria Math" charset="0"/>
                              </a:rPr>
                              <m:t>𝑚𝑖𝑛</m:t>
                            </m:r>
                          </m:sub>
                        </m:sSub>
                      </m:den>
                    </m:f>
                  </m:oMath>
                </a14:m>
                <a:endParaRPr lang="en-US" sz="2400" dirty="0"/>
              </a:p>
              <a:p>
                <a:pPr>
                  <a:buNone/>
                  <a:tabLst>
                    <a:tab pos="1938338" algn="l"/>
                  </a:tabLst>
                </a:pPr>
                <a:r>
                  <a:rPr lang="en-US" b="1" u="sng" dirty="0"/>
                  <a:t>Example</a:t>
                </a:r>
                <a:r>
                  <a:rPr lang="en-US" b="1" dirty="0"/>
                  <a:t>:</a:t>
                </a:r>
                <a:r>
                  <a:rPr lang="en-US" sz="2400" dirty="0"/>
                  <a:t>   	</a:t>
                </a:r>
                <a:r>
                  <a:rPr lang="en-US" sz="2400" dirty="0" err="1"/>
                  <a:t>t</a:t>
                </a:r>
                <a:r>
                  <a:rPr lang="en-US" sz="2400" baseline="-25000" dirty="0" err="1"/>
                  <a:t>setup</a:t>
                </a:r>
                <a:r>
                  <a:rPr lang="en-US" sz="2400" dirty="0"/>
                  <a:t> ≥ 15ps, </a:t>
                </a:r>
                <a:r>
                  <a:rPr lang="en-US" sz="2400" dirty="0" err="1"/>
                  <a:t>t</a:t>
                </a:r>
                <a:r>
                  <a:rPr lang="en-US" sz="2400" baseline="-25000" dirty="0" err="1"/>
                  <a:t>add</a:t>
                </a:r>
                <a:r>
                  <a:rPr lang="en-US" sz="2400" dirty="0"/>
                  <a:t> = 75ps, </a:t>
                </a:r>
                <a:r>
                  <a:rPr lang="en-US" sz="2400" dirty="0" err="1"/>
                  <a:t>t</a:t>
                </a:r>
                <a:r>
                  <a:rPr lang="en-US" sz="2400" baseline="-25000" dirty="0" err="1"/>
                  <a:t>clk-toQ</a:t>
                </a:r>
                <a:r>
                  <a:rPr lang="en-US" sz="2400" dirty="0"/>
                  <a:t> ≥ 10ps</a:t>
                </a:r>
              </a:p>
              <a:p>
                <a:pPr>
                  <a:buNone/>
                  <a:tabLst>
                    <a:tab pos="1938338" algn="l"/>
                  </a:tabLst>
                </a:pPr>
                <a:r>
                  <a:rPr lang="en-US" sz="2400" dirty="0"/>
                  <a:t>		</a:t>
                </a:r>
                <a:r>
                  <a:rPr lang="en-US" sz="2400" dirty="0" err="1"/>
                  <a:t>t</a:t>
                </a:r>
                <a:r>
                  <a:rPr lang="en-US" sz="2400" baseline="-25000" dirty="0" err="1"/>
                  <a:t>min</a:t>
                </a:r>
                <a:r>
                  <a:rPr lang="en-US" sz="2400" dirty="0"/>
                  <a:t> ≥ 100ps</a:t>
                </a:r>
              </a:p>
              <a:p>
                <a:pPr>
                  <a:buNone/>
                  <a:tabLst>
                    <a:tab pos="1938338" algn="l"/>
                  </a:tabLst>
                </a:pPr>
                <a:r>
                  <a:rPr lang="en-US" sz="2400" dirty="0"/>
                  <a:t>		</a:t>
                </a:r>
                <a:r>
                  <a:rPr lang="en-US" sz="2400" dirty="0" err="1"/>
                  <a:t>f</a:t>
                </a:r>
                <a:r>
                  <a:rPr lang="en-US" sz="2400" baseline="-25000" dirty="0" err="1"/>
                  <a:t>clk</a:t>
                </a:r>
                <a:r>
                  <a:rPr lang="en-US" sz="2400" baseline="-25000" dirty="0"/>
                  <a:t>-max</a:t>
                </a:r>
                <a:r>
                  <a:rPr lang="en-US" sz="2400" dirty="0"/>
                  <a:t> ≤ 10GHz</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46739" y="3968751"/>
                <a:ext cx="8628184" cy="2384059"/>
              </a:xfrm>
              <a:blipFill rotWithShape="0">
                <a:blip r:embed="rId3"/>
                <a:stretch>
                  <a:fillRect l="-1696" t="-281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27</a:t>
            </a:fld>
            <a:endParaRPr lang="en-US"/>
          </a:p>
        </p:txBody>
      </p:sp>
      <p:pic>
        <p:nvPicPr>
          <p:cNvPr id="7" name="Content Placeholder 6"/>
          <p:cNvPicPr>
            <a:picLocks noChangeAspect="1"/>
          </p:cNvPicPr>
          <p:nvPr/>
        </p:nvPicPr>
        <p:blipFill>
          <a:blip r:embed="rId4"/>
          <a:stretch>
            <a:fillRect/>
          </a:stretch>
        </p:blipFill>
        <p:spPr>
          <a:xfrm>
            <a:off x="8737223" y="10445"/>
            <a:ext cx="1637700" cy="1219564"/>
          </a:xfrm>
          <a:prstGeom prst="rect">
            <a:avLst/>
          </a:prstGeom>
        </p:spPr>
      </p:pic>
      <p:pic>
        <p:nvPicPr>
          <p:cNvPr id="9" name="Picture 8"/>
          <p:cNvPicPr>
            <a:picLocks noChangeAspect="1"/>
          </p:cNvPicPr>
          <p:nvPr/>
        </p:nvPicPr>
        <p:blipFill>
          <a:blip r:embed="rId5"/>
          <a:stretch>
            <a:fillRect/>
          </a:stretch>
        </p:blipFill>
        <p:spPr>
          <a:xfrm>
            <a:off x="1524000" y="1195756"/>
            <a:ext cx="9137378" cy="2504733"/>
          </a:xfrm>
          <a:prstGeom prst="rect">
            <a:avLst/>
          </a:prstGeom>
        </p:spPr>
      </p:pic>
    </p:spTree>
    <p:extLst>
      <p:ext uri="{BB962C8B-B14F-4D97-AF65-F5344CB8AC3E}">
        <p14:creationId xmlns:p14="http://schemas.microsoft.com/office/powerpoint/2010/main" val="143203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9"/>
          <p:cNvSpPr>
            <a:spLocks noChangeArrowheads="1"/>
          </p:cNvSpPr>
          <p:nvPr/>
        </p:nvSpPr>
        <p:spPr bwMode="auto">
          <a:xfrm>
            <a:off x="5992813" y="1690689"/>
            <a:ext cx="1027112" cy="339725"/>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system</a:t>
            </a:r>
          </a:p>
        </p:txBody>
      </p:sp>
      <p:sp>
        <p:nvSpPr>
          <p:cNvPr id="51204" name="Rectangle 10"/>
          <p:cNvSpPr>
            <a:spLocks noChangeArrowheads="1"/>
          </p:cNvSpPr>
          <p:nvPr/>
        </p:nvSpPr>
        <p:spPr bwMode="auto">
          <a:xfrm>
            <a:off x="3787775" y="2644775"/>
            <a:ext cx="1214438"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datapath</a:t>
            </a:r>
          </a:p>
        </p:txBody>
      </p:sp>
      <p:sp>
        <p:nvSpPr>
          <p:cNvPr id="51205" name="Rectangle 11"/>
          <p:cNvSpPr>
            <a:spLocks noChangeArrowheads="1"/>
          </p:cNvSpPr>
          <p:nvPr/>
        </p:nvSpPr>
        <p:spPr bwMode="auto">
          <a:xfrm>
            <a:off x="7496176" y="2632075"/>
            <a:ext cx="1012825"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control</a:t>
            </a:r>
          </a:p>
        </p:txBody>
      </p:sp>
      <p:sp>
        <p:nvSpPr>
          <p:cNvPr id="51206" name="Rectangle 12"/>
          <p:cNvSpPr>
            <a:spLocks noChangeArrowheads="1"/>
          </p:cNvSpPr>
          <p:nvPr/>
        </p:nvSpPr>
        <p:spPr bwMode="auto">
          <a:xfrm>
            <a:off x="6329363" y="3648076"/>
            <a:ext cx="1528762" cy="550863"/>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state</a:t>
            </a:r>
            <a:br>
              <a:rPr lang="en-US">
                <a:solidFill>
                  <a:srgbClr val="000000"/>
                </a:solidFill>
                <a:latin typeface="Comic Sans MS" charset="0"/>
              </a:rPr>
            </a:br>
            <a:r>
              <a:rPr lang="en-US">
                <a:solidFill>
                  <a:srgbClr val="000000"/>
                </a:solidFill>
                <a:latin typeface="Comic Sans MS" charset="0"/>
              </a:rPr>
              <a:t>registers</a:t>
            </a:r>
          </a:p>
        </p:txBody>
      </p:sp>
      <p:sp>
        <p:nvSpPr>
          <p:cNvPr id="51207" name="Rectangle 13"/>
          <p:cNvSpPr>
            <a:spLocks noChangeArrowheads="1"/>
          </p:cNvSpPr>
          <p:nvPr/>
        </p:nvSpPr>
        <p:spPr bwMode="auto">
          <a:xfrm>
            <a:off x="7732714" y="3660776"/>
            <a:ext cx="2166937" cy="550863"/>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combinational</a:t>
            </a:r>
            <a:br>
              <a:rPr lang="en-US">
                <a:solidFill>
                  <a:srgbClr val="000000"/>
                </a:solidFill>
                <a:latin typeface="Comic Sans MS" charset="0"/>
              </a:rPr>
            </a:br>
            <a:r>
              <a:rPr lang="en-US">
                <a:solidFill>
                  <a:srgbClr val="000000"/>
                </a:solidFill>
                <a:latin typeface="Comic Sans MS" charset="0"/>
              </a:rPr>
              <a:t>logic</a:t>
            </a:r>
          </a:p>
        </p:txBody>
      </p:sp>
      <p:sp>
        <p:nvSpPr>
          <p:cNvPr id="51208" name="Rectangle 14"/>
          <p:cNvSpPr>
            <a:spLocks noChangeArrowheads="1"/>
          </p:cNvSpPr>
          <p:nvPr/>
        </p:nvSpPr>
        <p:spPr bwMode="auto">
          <a:xfrm>
            <a:off x="3362325" y="3722689"/>
            <a:ext cx="1365250" cy="339725"/>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multiplexer</a:t>
            </a:r>
          </a:p>
        </p:txBody>
      </p:sp>
      <p:sp>
        <p:nvSpPr>
          <p:cNvPr id="51209" name="Rectangle 15"/>
          <p:cNvSpPr>
            <a:spLocks noChangeArrowheads="1"/>
          </p:cNvSpPr>
          <p:nvPr/>
        </p:nvSpPr>
        <p:spPr bwMode="auto">
          <a:xfrm>
            <a:off x="4727575" y="3735389"/>
            <a:ext cx="1390650" cy="338137"/>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comparator</a:t>
            </a:r>
          </a:p>
        </p:txBody>
      </p:sp>
      <p:sp>
        <p:nvSpPr>
          <p:cNvPr id="51210" name="Rectangle 16"/>
          <p:cNvSpPr>
            <a:spLocks noChangeArrowheads="1"/>
          </p:cNvSpPr>
          <p:nvPr/>
        </p:nvSpPr>
        <p:spPr bwMode="auto">
          <a:xfrm>
            <a:off x="2284413" y="3584575"/>
            <a:ext cx="927100" cy="55245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code</a:t>
            </a:r>
            <a:br>
              <a:rPr lang="en-US">
                <a:solidFill>
                  <a:srgbClr val="000000"/>
                </a:solidFill>
                <a:latin typeface="Comic Sans MS" charset="0"/>
              </a:rPr>
            </a:br>
            <a:r>
              <a:rPr lang="en-US">
                <a:solidFill>
                  <a:srgbClr val="000000"/>
                </a:solidFill>
                <a:latin typeface="Comic Sans MS" charset="0"/>
              </a:rPr>
              <a:t>registers</a:t>
            </a:r>
          </a:p>
        </p:txBody>
      </p:sp>
      <p:sp>
        <p:nvSpPr>
          <p:cNvPr id="51211" name="Rectangle 17"/>
          <p:cNvSpPr>
            <a:spLocks noChangeArrowheads="1"/>
          </p:cNvSpPr>
          <p:nvPr/>
        </p:nvSpPr>
        <p:spPr bwMode="auto">
          <a:xfrm>
            <a:off x="5027613" y="5038725"/>
            <a:ext cx="1065212"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register</a:t>
            </a:r>
          </a:p>
        </p:txBody>
      </p:sp>
      <p:sp>
        <p:nvSpPr>
          <p:cNvPr id="51212" name="Rectangle 18"/>
          <p:cNvSpPr>
            <a:spLocks noChangeArrowheads="1"/>
          </p:cNvSpPr>
          <p:nvPr/>
        </p:nvSpPr>
        <p:spPr bwMode="auto">
          <a:xfrm>
            <a:off x="6642101" y="5038725"/>
            <a:ext cx="841375"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logic</a:t>
            </a:r>
          </a:p>
        </p:txBody>
      </p:sp>
      <p:sp>
        <p:nvSpPr>
          <p:cNvPr id="51213" name="Line 19"/>
          <p:cNvSpPr>
            <a:spLocks noChangeShapeType="1"/>
          </p:cNvSpPr>
          <p:nvPr/>
        </p:nvSpPr>
        <p:spPr bwMode="auto">
          <a:xfrm>
            <a:off x="6373813" y="1973263"/>
            <a:ext cx="1428750" cy="703262"/>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4" name="Line 20"/>
          <p:cNvSpPr>
            <a:spLocks noChangeShapeType="1"/>
          </p:cNvSpPr>
          <p:nvPr/>
        </p:nvSpPr>
        <p:spPr bwMode="auto">
          <a:xfrm flipH="1">
            <a:off x="4308475" y="1962151"/>
            <a:ext cx="2052638" cy="6889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5" name="Line 21"/>
          <p:cNvSpPr>
            <a:spLocks noChangeShapeType="1"/>
          </p:cNvSpPr>
          <p:nvPr/>
        </p:nvSpPr>
        <p:spPr bwMode="auto">
          <a:xfrm flipH="1">
            <a:off x="3930651" y="2963864"/>
            <a:ext cx="252413" cy="7778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6" name="Line 22"/>
          <p:cNvSpPr>
            <a:spLocks noChangeShapeType="1"/>
          </p:cNvSpPr>
          <p:nvPr/>
        </p:nvSpPr>
        <p:spPr bwMode="auto">
          <a:xfrm>
            <a:off x="4183064" y="2938464"/>
            <a:ext cx="1100137" cy="8413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7" name="Line 23"/>
          <p:cNvSpPr>
            <a:spLocks noChangeShapeType="1"/>
          </p:cNvSpPr>
          <p:nvPr/>
        </p:nvSpPr>
        <p:spPr bwMode="auto">
          <a:xfrm flipH="1">
            <a:off x="2841625" y="2927351"/>
            <a:ext cx="1354138" cy="7016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8" name="Line 24"/>
          <p:cNvSpPr>
            <a:spLocks noChangeShapeType="1"/>
          </p:cNvSpPr>
          <p:nvPr/>
        </p:nvSpPr>
        <p:spPr bwMode="auto">
          <a:xfrm>
            <a:off x="2716214" y="4105275"/>
            <a:ext cx="2655887" cy="9398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9" name="Line 25"/>
          <p:cNvSpPr>
            <a:spLocks noChangeShapeType="1"/>
          </p:cNvSpPr>
          <p:nvPr/>
        </p:nvSpPr>
        <p:spPr bwMode="auto">
          <a:xfrm flipH="1">
            <a:off x="5410201" y="4143375"/>
            <a:ext cx="1603375" cy="8905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0" name="Line 26"/>
          <p:cNvSpPr>
            <a:spLocks noChangeShapeType="1"/>
          </p:cNvSpPr>
          <p:nvPr/>
        </p:nvSpPr>
        <p:spPr bwMode="auto">
          <a:xfrm flipH="1">
            <a:off x="7077075" y="2914650"/>
            <a:ext cx="776288" cy="7762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1" name="Line 27"/>
          <p:cNvSpPr>
            <a:spLocks noChangeShapeType="1"/>
          </p:cNvSpPr>
          <p:nvPr/>
        </p:nvSpPr>
        <p:spPr bwMode="auto">
          <a:xfrm>
            <a:off x="7877175" y="2914650"/>
            <a:ext cx="865188" cy="7635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2" name="Line 28"/>
          <p:cNvSpPr>
            <a:spLocks noChangeShapeType="1"/>
          </p:cNvSpPr>
          <p:nvPr/>
        </p:nvSpPr>
        <p:spPr bwMode="auto">
          <a:xfrm>
            <a:off x="5283201" y="4029075"/>
            <a:ext cx="1604963" cy="10287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3" name="Line 29"/>
          <p:cNvSpPr>
            <a:spLocks noChangeShapeType="1"/>
          </p:cNvSpPr>
          <p:nvPr/>
        </p:nvSpPr>
        <p:spPr bwMode="auto">
          <a:xfrm>
            <a:off x="3930651" y="4029075"/>
            <a:ext cx="2932113" cy="10414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4" name="Line 30"/>
          <p:cNvSpPr>
            <a:spLocks noChangeShapeType="1"/>
          </p:cNvSpPr>
          <p:nvPr/>
        </p:nvSpPr>
        <p:spPr bwMode="auto">
          <a:xfrm flipH="1">
            <a:off x="6938963" y="4143375"/>
            <a:ext cx="1790700" cy="9144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5" name="Rectangle 31"/>
          <p:cNvSpPr>
            <a:spLocks noChangeArrowheads="1"/>
          </p:cNvSpPr>
          <p:nvPr/>
        </p:nvSpPr>
        <p:spPr bwMode="auto">
          <a:xfrm>
            <a:off x="5264150" y="5791200"/>
            <a:ext cx="1854200" cy="55245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switching</a:t>
            </a:r>
            <a:br>
              <a:rPr lang="en-US">
                <a:solidFill>
                  <a:srgbClr val="000000"/>
                </a:solidFill>
                <a:latin typeface="Comic Sans MS" charset="0"/>
              </a:rPr>
            </a:br>
            <a:r>
              <a:rPr lang="en-US">
                <a:solidFill>
                  <a:srgbClr val="000000"/>
                </a:solidFill>
                <a:latin typeface="Comic Sans MS" charset="0"/>
              </a:rPr>
              <a:t>networks</a:t>
            </a:r>
          </a:p>
        </p:txBody>
      </p:sp>
      <p:sp>
        <p:nvSpPr>
          <p:cNvPr id="51226" name="Line 32"/>
          <p:cNvSpPr>
            <a:spLocks noChangeShapeType="1"/>
          </p:cNvSpPr>
          <p:nvPr/>
        </p:nvSpPr>
        <p:spPr bwMode="auto">
          <a:xfrm flipH="1">
            <a:off x="6324601" y="5346700"/>
            <a:ext cx="563563" cy="42545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7" name="Line 33"/>
          <p:cNvSpPr>
            <a:spLocks noChangeShapeType="1"/>
          </p:cNvSpPr>
          <p:nvPr/>
        </p:nvSpPr>
        <p:spPr bwMode="auto">
          <a:xfrm>
            <a:off x="5410201" y="5334000"/>
            <a:ext cx="638175" cy="46355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8" name="Rectangle 36"/>
          <p:cNvSpPr>
            <a:spLocks noGrp="1" noChangeArrowheads="1"/>
          </p:cNvSpPr>
          <p:nvPr>
            <p:ph type="title"/>
          </p:nvPr>
        </p:nvSpPr>
        <p:spPr/>
        <p:txBody>
          <a:bodyPr/>
          <a:lstStyle/>
          <a:p>
            <a:pPr eaLnBrk="1" hangingPunct="1"/>
            <a:r>
              <a:rPr lang="en-US"/>
              <a:t>Design Hierarchy</a:t>
            </a:r>
          </a:p>
        </p:txBody>
      </p:sp>
      <p:sp>
        <p:nvSpPr>
          <p:cNvPr id="30" name="Date Placeholder 29"/>
          <p:cNvSpPr>
            <a:spLocks noGrp="1"/>
          </p:cNvSpPr>
          <p:nvPr>
            <p:ph type="dt" sz="quarter" idx="10"/>
          </p:nvPr>
        </p:nvSpPr>
        <p:spPr/>
        <p:txBody>
          <a:bodyPr/>
          <a:lstStyle/>
          <a:p>
            <a:pPr>
              <a:defRPr/>
            </a:pPr>
            <a:fld id="{AC0FE1E9-01D7-E047-A658-0DA6A5B19DAC}" type="datetime1">
              <a:rPr lang="en-US" smtClean="0"/>
              <a:pPr>
                <a:defRPr/>
              </a:pPr>
              <a:t>10/5/17</a:t>
            </a:fld>
            <a:endParaRPr lang="en-US"/>
          </a:p>
        </p:txBody>
      </p:sp>
      <p:sp>
        <p:nvSpPr>
          <p:cNvPr id="31" name="Slide Number Placeholder 30"/>
          <p:cNvSpPr>
            <a:spLocks noGrp="1"/>
          </p:cNvSpPr>
          <p:nvPr>
            <p:ph type="sldNum" sz="quarter" idx="12"/>
          </p:nvPr>
        </p:nvSpPr>
        <p:spPr/>
        <p:txBody>
          <a:bodyPr/>
          <a:lstStyle/>
          <a:p>
            <a:pPr>
              <a:defRPr/>
            </a:pPr>
            <a:fld id="{32371852-B2BA-C64F-8A35-805D0536AD16}" type="slidenum">
              <a:rPr lang="en-US"/>
              <a:pPr>
                <a:defRPr/>
              </a:pPr>
              <a:t>28</a:t>
            </a:fld>
            <a:endParaRPr lang="en-US"/>
          </a:p>
        </p:txBody>
      </p:sp>
      <p:sp>
        <p:nvSpPr>
          <p:cNvPr id="36" name="Footer Placeholder 8"/>
          <p:cNvSpPr>
            <a:spLocks noGrp="1"/>
          </p:cNvSpPr>
          <p:nvPr>
            <p:ph type="ftr" sz="quarter" idx="11"/>
          </p:nvPr>
        </p:nvSpPr>
        <p:spPr>
          <a:xfrm>
            <a:off x="4165600" y="6356352"/>
            <a:ext cx="3860800" cy="365125"/>
          </a:xfrm>
        </p:spPr>
        <p:txBody>
          <a:bodyPr/>
          <a:lstStyle/>
          <a:p>
            <a:pPr>
              <a:defRPr/>
            </a:pPr>
            <a:r>
              <a:rPr lang="en-US" dirty="0" smtClean="0"/>
              <a:t>Fall </a:t>
            </a:r>
            <a:r>
              <a:rPr lang="is-IS" dirty="0" smtClean="0"/>
              <a:t>2017</a:t>
            </a:r>
            <a:r>
              <a:rPr lang="en-US" dirty="0" smtClean="0"/>
              <a:t> -- Lecture #10</a:t>
            </a:r>
            <a:endParaRPr lang="en-US" dirty="0"/>
          </a:p>
        </p:txBody>
      </p:sp>
      <p:sp>
        <p:nvSpPr>
          <p:cNvPr id="32" name="Rectangle 31"/>
          <p:cNvSpPr/>
          <p:nvPr/>
        </p:nvSpPr>
        <p:spPr>
          <a:xfrm>
            <a:off x="5533817" y="5764214"/>
            <a:ext cx="1243012" cy="604838"/>
          </a:xfrm>
          <a:prstGeom prst="rect">
            <a:avLst/>
          </a:prstGeom>
          <a:noFill/>
          <a:ln w="508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p:cNvSpPr/>
          <p:nvPr/>
        </p:nvSpPr>
        <p:spPr>
          <a:xfrm>
            <a:off x="6430964" y="4876802"/>
            <a:ext cx="900112" cy="523078"/>
          </a:xfrm>
          <a:prstGeom prst="rect">
            <a:avLst/>
          </a:prstGeom>
          <a:noFill/>
          <a:ln w="508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p:cNvSpPr/>
          <p:nvPr/>
        </p:nvSpPr>
        <p:spPr>
          <a:xfrm>
            <a:off x="4927603" y="4874821"/>
            <a:ext cx="1065210" cy="523078"/>
          </a:xfrm>
          <a:prstGeom prst="rect">
            <a:avLst/>
          </a:prstGeom>
          <a:noFill/>
          <a:ln w="508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p:cNvSpPr/>
          <p:nvPr/>
        </p:nvSpPr>
        <p:spPr>
          <a:xfrm>
            <a:off x="7994949" y="3586582"/>
            <a:ext cx="1617363" cy="60483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p:cNvSpPr/>
          <p:nvPr/>
        </p:nvSpPr>
        <p:spPr>
          <a:xfrm>
            <a:off x="6461127" y="3582990"/>
            <a:ext cx="1246483" cy="60483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p:cNvSpPr/>
          <p:nvPr/>
        </p:nvSpPr>
        <p:spPr>
          <a:xfrm>
            <a:off x="7044681" y="2462213"/>
            <a:ext cx="1617363" cy="60483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1122234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Serial Communication</a:t>
            </a:r>
            <a:endParaRPr lang="en-US" dirty="0"/>
          </a:p>
        </p:txBody>
      </p:sp>
      <p:sp>
        <p:nvSpPr>
          <p:cNvPr id="3" name="Content Placeholder 2"/>
          <p:cNvSpPr>
            <a:spLocks noGrp="1"/>
          </p:cNvSpPr>
          <p:nvPr>
            <p:ph idx="1"/>
          </p:nvPr>
        </p:nvSpPr>
        <p:spPr/>
        <p:txBody>
          <a:bodyPr/>
          <a:lstStyle/>
          <a:p>
            <a:r>
              <a:rPr lang="en-US" dirty="0" err="1" smtClean="0"/>
              <a:t>Wifi</a:t>
            </a:r>
            <a:r>
              <a:rPr lang="en-US" dirty="0" smtClean="0"/>
              <a:t> sends data “1 bit at a time”</a:t>
            </a:r>
          </a:p>
          <a:p>
            <a:r>
              <a:rPr lang="en-US" dirty="0" smtClean="0"/>
              <a:t>How do we know where a byte “starts”?</a:t>
            </a:r>
          </a:p>
          <a:p>
            <a:r>
              <a:rPr lang="en-US" dirty="0" smtClean="0"/>
              <a:t>Send “preamble </a:t>
            </a:r>
            <a:r>
              <a:rPr lang="is-IS" dirty="0" smtClean="0"/>
              <a:t>…”</a:t>
            </a:r>
          </a:p>
          <a:p>
            <a:pPr lvl="1"/>
            <a:r>
              <a:rPr lang="is-IS" dirty="0" smtClean="0"/>
              <a:t>E.g. 3 one’s in a row</a:t>
            </a:r>
          </a:p>
        </p:txBody>
      </p:sp>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29</a:t>
            </a:fld>
            <a:endParaRPr lang="en-US"/>
          </a:p>
        </p:txBody>
      </p:sp>
      <p:pic>
        <p:nvPicPr>
          <p:cNvPr id="8" name="Picture 7"/>
          <p:cNvPicPr>
            <a:picLocks noChangeAspect="1"/>
          </p:cNvPicPr>
          <p:nvPr/>
        </p:nvPicPr>
        <p:blipFill>
          <a:blip r:embed="rId3"/>
          <a:stretch>
            <a:fillRect/>
          </a:stretch>
        </p:blipFill>
        <p:spPr>
          <a:xfrm>
            <a:off x="333667" y="4159627"/>
            <a:ext cx="11524666" cy="2081631"/>
          </a:xfrm>
          <a:prstGeom prst="rect">
            <a:avLst/>
          </a:prstGeom>
        </p:spPr>
      </p:pic>
      <p:sp>
        <p:nvSpPr>
          <p:cNvPr id="9"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38300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Grp="1" noChangeArrowheads="1"/>
          </p:cNvSpPr>
          <p:nvPr>
            <p:ph type="title"/>
          </p:nvPr>
        </p:nvSpPr>
        <p:spPr/>
        <p:txBody>
          <a:bodyPr/>
          <a:lstStyle/>
          <a:p>
            <a:pPr eaLnBrk="1" hangingPunct="1">
              <a:lnSpc>
                <a:spcPct val="80000"/>
              </a:lnSpc>
            </a:pPr>
            <a:r>
              <a:rPr lang="en-US" sz="4000"/>
              <a:t>Levels of Representation/Interpretation</a:t>
            </a:r>
          </a:p>
        </p:txBody>
      </p:sp>
      <p:sp>
        <p:nvSpPr>
          <p:cNvPr id="28676" name="Rectangle 18"/>
          <p:cNvSpPr>
            <a:spLocks noGrp="1" noChangeArrowheads="1"/>
          </p:cNvSpPr>
          <p:nvPr>
            <p:ph type="body" sz="half" idx="4294967295"/>
          </p:nvPr>
        </p:nvSpPr>
        <p:spPr>
          <a:xfrm>
            <a:off x="6148389" y="2201865"/>
            <a:ext cx="3848100" cy="896937"/>
          </a:xfrm>
        </p:spPr>
        <p:txBody>
          <a:bodyPr rtlCol="0">
            <a:normAutofit lnSpcReduction="10000"/>
          </a:bodyPr>
          <a:lstStyle/>
          <a:p>
            <a:pPr>
              <a:lnSpc>
                <a:spcPct val="90000"/>
              </a:lnSpc>
              <a:spcBef>
                <a:spcPct val="0"/>
              </a:spcBef>
              <a:buNone/>
              <a:tabLst>
                <a:tab pos="1066800" algn="l"/>
              </a:tabLst>
              <a:defRPr/>
            </a:pPr>
            <a:r>
              <a:rPr lang="en-US" sz="1600" dirty="0" err="1">
                <a:solidFill>
                  <a:srgbClr val="FF0000"/>
                </a:solidFill>
              </a:rPr>
              <a:t>lw</a:t>
            </a:r>
            <a:r>
              <a:rPr lang="en-US" sz="1600" dirty="0">
                <a:solidFill>
                  <a:srgbClr val="FF0000"/>
                </a:solidFill>
              </a:rPr>
              <a:t>	  $t0, 0($2)</a:t>
            </a:r>
          </a:p>
          <a:p>
            <a:pPr>
              <a:lnSpc>
                <a:spcPct val="90000"/>
              </a:lnSpc>
              <a:spcBef>
                <a:spcPct val="0"/>
              </a:spcBef>
              <a:buNone/>
              <a:tabLst>
                <a:tab pos="1066800" algn="l"/>
              </a:tabLst>
              <a:defRPr/>
            </a:pPr>
            <a:r>
              <a:rPr lang="en-US" sz="1600" dirty="0" err="1">
                <a:solidFill>
                  <a:srgbClr val="FF0000"/>
                </a:solidFill>
              </a:rPr>
              <a:t>lw</a:t>
            </a:r>
            <a:r>
              <a:rPr lang="en-US" sz="1600" dirty="0">
                <a:solidFill>
                  <a:srgbClr val="FF0000"/>
                </a:solidFill>
              </a:rPr>
              <a:t>	  $t1, 4($2)</a:t>
            </a:r>
          </a:p>
          <a:p>
            <a:pPr>
              <a:lnSpc>
                <a:spcPct val="90000"/>
              </a:lnSpc>
              <a:spcBef>
                <a:spcPct val="0"/>
              </a:spcBef>
              <a:buNone/>
              <a:tabLst>
                <a:tab pos="1066800" algn="l"/>
              </a:tabLst>
              <a:defRPr/>
            </a:pPr>
            <a:r>
              <a:rPr lang="en-US" sz="1600" dirty="0" err="1">
                <a:solidFill>
                  <a:srgbClr val="FF0000"/>
                </a:solidFill>
              </a:rPr>
              <a:t>sw</a:t>
            </a:r>
            <a:r>
              <a:rPr lang="en-US" sz="1600" dirty="0">
                <a:solidFill>
                  <a:srgbClr val="FF0000"/>
                </a:solidFill>
              </a:rPr>
              <a:t>	  $t1, 0($2)</a:t>
            </a:r>
          </a:p>
          <a:p>
            <a:pPr>
              <a:spcBef>
                <a:spcPct val="0"/>
              </a:spcBef>
              <a:buNone/>
              <a:tabLst>
                <a:tab pos="1066800" algn="l"/>
              </a:tabLst>
              <a:defRPr/>
            </a:pPr>
            <a:r>
              <a:rPr lang="en-US" sz="1600" dirty="0" err="1">
                <a:solidFill>
                  <a:srgbClr val="FF0000"/>
                </a:solidFill>
              </a:rPr>
              <a:t>sw</a:t>
            </a:r>
            <a:r>
              <a:rPr lang="en-US" sz="1600" dirty="0">
                <a:solidFill>
                  <a:srgbClr val="FF0000"/>
                </a:solidFill>
              </a:rPr>
              <a:t>	  $t0, 4($2)</a:t>
            </a:r>
          </a:p>
        </p:txBody>
      </p:sp>
      <p:graphicFrame>
        <p:nvGraphicFramePr>
          <p:cNvPr id="21506" name="Object 2"/>
          <p:cNvGraphicFramePr>
            <a:graphicFrameLocks noGrp="1" noChangeAspect="1"/>
          </p:cNvGraphicFramePr>
          <p:nvPr>
            <p:ph sz="quarter" idx="4294967295"/>
          </p:nvPr>
        </p:nvGraphicFramePr>
        <p:xfrm>
          <a:off x="6148388" y="5549900"/>
          <a:ext cx="1828800" cy="1257300"/>
        </p:xfrm>
        <a:graphic>
          <a:graphicData uri="http://schemas.openxmlformats.org/presentationml/2006/ole">
            <mc:AlternateContent xmlns:mc="http://schemas.openxmlformats.org/markup-compatibility/2006">
              <mc:Choice xmlns:v="urn:schemas-microsoft-com:vml" Requires="v">
                <p:oleObj spid="_x0000_s66647" name="Image" r:id="rId4" imgW="3492063" imgH="2400000" progId="">
                  <p:embed/>
                </p:oleObj>
              </mc:Choice>
              <mc:Fallback>
                <p:oleObj name="Image" r:id="rId4" imgW="3492063" imgH="24000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388" y="5549900"/>
                        <a:ext cx="1828800" cy="1257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21509" name="Rectangle 7"/>
          <p:cNvSpPr>
            <a:spLocks noChangeArrowheads="1"/>
          </p:cNvSpPr>
          <p:nvPr/>
        </p:nvSpPr>
        <p:spPr bwMode="auto">
          <a:xfrm>
            <a:off x="2381251" y="1435101"/>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latin typeface="Calibri" charset="0"/>
              </a:rPr>
              <a:t>High Level Language</a:t>
            </a:r>
            <a:br>
              <a:rPr lang="en-US" b="1">
                <a:latin typeface="Calibri" charset="0"/>
              </a:rPr>
            </a:br>
            <a:r>
              <a:rPr lang="en-US" b="1">
                <a:latin typeface="Calibri" charset="0"/>
              </a:rPr>
              <a:t>Program (e.g., C)</a:t>
            </a:r>
          </a:p>
        </p:txBody>
      </p:sp>
      <p:sp>
        <p:nvSpPr>
          <p:cNvPr id="21510" name="Rectangle 8"/>
          <p:cNvSpPr>
            <a:spLocks noChangeArrowheads="1"/>
          </p:cNvSpPr>
          <p:nvPr/>
        </p:nvSpPr>
        <p:spPr bwMode="auto">
          <a:xfrm>
            <a:off x="2381251" y="2381252"/>
            <a:ext cx="2800351"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dirty="0">
                <a:solidFill>
                  <a:srgbClr val="FF0000"/>
                </a:solidFill>
                <a:latin typeface="Calibri" charset="0"/>
              </a:rPr>
              <a:t>Assembly  Language Program (e.g., </a:t>
            </a:r>
            <a:r>
              <a:rPr lang="en-US" b="1" dirty="0" smtClean="0">
                <a:solidFill>
                  <a:srgbClr val="FF0000"/>
                </a:solidFill>
                <a:latin typeface="Calibri" charset="0"/>
              </a:rPr>
              <a:t>RISC-V)</a:t>
            </a:r>
            <a:endParaRPr lang="en-US" b="1" dirty="0">
              <a:solidFill>
                <a:srgbClr val="FF0000"/>
              </a:solidFill>
              <a:latin typeface="Calibri" charset="0"/>
            </a:endParaRPr>
          </a:p>
        </p:txBody>
      </p:sp>
      <p:sp>
        <p:nvSpPr>
          <p:cNvPr id="21511" name="Rectangle 9"/>
          <p:cNvSpPr>
            <a:spLocks noChangeArrowheads="1"/>
          </p:cNvSpPr>
          <p:nvPr/>
        </p:nvSpPr>
        <p:spPr bwMode="auto">
          <a:xfrm>
            <a:off x="2432051" y="3295651"/>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dirty="0">
                <a:latin typeface="Calibri" charset="0"/>
              </a:rPr>
              <a:t>Machine  Language Program </a:t>
            </a:r>
            <a:r>
              <a:rPr lang="en-US" b="1" dirty="0" smtClean="0">
                <a:latin typeface="Calibri" charset="0"/>
              </a:rPr>
              <a:t>(RISC-V)</a:t>
            </a:r>
            <a:endParaRPr lang="en-US" b="1" dirty="0">
              <a:latin typeface="Calibri" charset="0"/>
            </a:endParaRPr>
          </a:p>
        </p:txBody>
      </p:sp>
      <p:sp>
        <p:nvSpPr>
          <p:cNvPr id="21512" name="Rectangle 10"/>
          <p:cNvSpPr>
            <a:spLocks noChangeArrowheads="1"/>
          </p:cNvSpPr>
          <p:nvPr/>
        </p:nvSpPr>
        <p:spPr bwMode="auto">
          <a:xfrm>
            <a:off x="1828800" y="4667251"/>
            <a:ext cx="40386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3366FF"/>
                </a:solidFill>
                <a:latin typeface="Calibri" charset="0"/>
              </a:rPr>
              <a:t>Hardware Architecture Description</a:t>
            </a:r>
            <a:br>
              <a:rPr lang="en-US" b="1">
                <a:solidFill>
                  <a:srgbClr val="3366FF"/>
                </a:solidFill>
                <a:latin typeface="Calibri" charset="0"/>
              </a:rPr>
            </a:br>
            <a:r>
              <a:rPr lang="en-US" b="1">
                <a:solidFill>
                  <a:srgbClr val="3366FF"/>
                </a:solidFill>
                <a:latin typeface="Calibri" charset="0"/>
              </a:rPr>
              <a:t>(e.g., block diagrams)</a:t>
            </a:r>
            <a:r>
              <a:rPr lang="en-US">
                <a:solidFill>
                  <a:srgbClr val="3366FF"/>
                </a:solidFill>
                <a:latin typeface="Calibri" charset="0"/>
              </a:rPr>
              <a:t> </a:t>
            </a:r>
          </a:p>
        </p:txBody>
      </p:sp>
      <p:sp>
        <p:nvSpPr>
          <p:cNvPr id="21513" name="Line 11"/>
          <p:cNvSpPr>
            <a:spLocks noChangeShapeType="1"/>
          </p:cNvSpPr>
          <p:nvPr/>
        </p:nvSpPr>
        <p:spPr bwMode="auto">
          <a:xfrm>
            <a:off x="3581400" y="1981200"/>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14" name="Rectangle 13"/>
          <p:cNvSpPr>
            <a:spLocks noChangeArrowheads="1"/>
          </p:cNvSpPr>
          <p:nvPr/>
        </p:nvSpPr>
        <p:spPr bwMode="auto">
          <a:xfrm>
            <a:off x="3721101" y="2076451"/>
            <a:ext cx="1308100" cy="293670"/>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Compiler</a:t>
            </a:r>
          </a:p>
        </p:txBody>
      </p:sp>
      <p:sp>
        <p:nvSpPr>
          <p:cNvPr id="21515" name="Rectangle 14"/>
          <p:cNvSpPr>
            <a:spLocks noChangeArrowheads="1"/>
          </p:cNvSpPr>
          <p:nvPr/>
        </p:nvSpPr>
        <p:spPr bwMode="auto">
          <a:xfrm>
            <a:off x="3746501" y="2990851"/>
            <a:ext cx="1435100" cy="293670"/>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Assembler</a:t>
            </a:r>
          </a:p>
        </p:txBody>
      </p:sp>
      <p:sp>
        <p:nvSpPr>
          <p:cNvPr id="21516" name="Line 15"/>
          <p:cNvSpPr>
            <a:spLocks noChangeShapeType="1"/>
          </p:cNvSpPr>
          <p:nvPr/>
        </p:nvSpPr>
        <p:spPr bwMode="auto">
          <a:xfrm>
            <a:off x="3632200" y="3816351"/>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17" name="Rectangle 16"/>
          <p:cNvSpPr>
            <a:spLocks noChangeArrowheads="1"/>
          </p:cNvSpPr>
          <p:nvPr/>
        </p:nvSpPr>
        <p:spPr bwMode="auto">
          <a:xfrm>
            <a:off x="1905000" y="4057652"/>
            <a:ext cx="1676400" cy="529119"/>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Machine Interpretation</a:t>
            </a:r>
          </a:p>
        </p:txBody>
      </p:sp>
      <p:sp>
        <p:nvSpPr>
          <p:cNvPr id="21518" name="Rectangle 17"/>
          <p:cNvSpPr>
            <a:spLocks noChangeArrowheads="1"/>
          </p:cNvSpPr>
          <p:nvPr/>
        </p:nvSpPr>
        <p:spPr bwMode="auto">
          <a:xfrm>
            <a:off x="6148389" y="1336675"/>
            <a:ext cx="3086100" cy="709630"/>
          </a:xfrm>
          <a:prstGeom prst="rect">
            <a:avLst/>
          </a:prstGeom>
          <a:noFill/>
          <a:ln w="12700">
            <a:noFill/>
            <a:miter lim="800000"/>
            <a:headEnd/>
            <a:tailEnd/>
          </a:ln>
        </p:spPr>
        <p:txBody>
          <a:bodyPr lIns="63500" tIns="25400" rIns="63500" bIns="25400">
            <a:prstTxWarp prst="textNoShape">
              <a:avLst/>
            </a:prstTxWarp>
            <a:spAutoFit/>
          </a:bodyPr>
          <a:lstStyle/>
          <a:p>
            <a:pPr marL="342900" indent="-342900">
              <a:lnSpc>
                <a:spcPct val="78000"/>
              </a:lnSpc>
            </a:pPr>
            <a:r>
              <a:rPr lang="en-US" b="1">
                <a:latin typeface="Calibri" charset="0"/>
              </a:rPr>
              <a:t>temp = v[k];</a:t>
            </a:r>
          </a:p>
          <a:p>
            <a:pPr marL="342900" indent="-342900">
              <a:lnSpc>
                <a:spcPct val="78000"/>
              </a:lnSpc>
            </a:pPr>
            <a:r>
              <a:rPr lang="en-US" b="1">
                <a:latin typeface="Calibri" charset="0"/>
              </a:rPr>
              <a:t>v[k] = v[k+1];</a:t>
            </a:r>
          </a:p>
          <a:p>
            <a:pPr marL="342900" indent="-342900">
              <a:lnSpc>
                <a:spcPct val="78000"/>
              </a:lnSpc>
            </a:pPr>
            <a:r>
              <a:rPr lang="en-US" b="1">
                <a:latin typeface="Calibri" charset="0"/>
              </a:rPr>
              <a:t>v[k+1] = temp;</a:t>
            </a:r>
            <a:endParaRPr lang="en-US" sz="1200">
              <a:latin typeface="Calibri" charset="0"/>
            </a:endParaRPr>
          </a:p>
        </p:txBody>
      </p:sp>
      <p:sp>
        <p:nvSpPr>
          <p:cNvPr id="21519" name="Rectangle 19"/>
          <p:cNvSpPr>
            <a:spLocks noChangeArrowheads="1"/>
          </p:cNvSpPr>
          <p:nvPr/>
        </p:nvSpPr>
        <p:spPr bwMode="auto">
          <a:xfrm>
            <a:off x="6148389" y="4298950"/>
            <a:ext cx="2984500" cy="266700"/>
          </a:xfrm>
          <a:prstGeom prst="rect">
            <a:avLst/>
          </a:prstGeom>
          <a:noFill/>
          <a:ln w="12700">
            <a:noFill/>
            <a:miter lim="800000"/>
            <a:headEnd/>
            <a:tailEnd/>
          </a:ln>
        </p:spPr>
        <p:txBody>
          <a:bodyPr wrap="none" anchor="ctr">
            <a:prstTxWarp prst="textNoShape">
              <a:avLst/>
            </a:prstTxWarp>
          </a:bodyPr>
          <a:lstStyle/>
          <a:p>
            <a:endParaRPr lang="en-US">
              <a:latin typeface="Calibri" charset="0"/>
            </a:endParaRPr>
          </a:p>
        </p:txBody>
      </p:sp>
      <p:sp>
        <p:nvSpPr>
          <p:cNvPr id="21520" name="Rectangle 20"/>
          <p:cNvSpPr>
            <a:spLocks noChangeArrowheads="1"/>
          </p:cNvSpPr>
          <p:nvPr/>
        </p:nvSpPr>
        <p:spPr bwMode="auto">
          <a:xfrm>
            <a:off x="6148391" y="3125789"/>
            <a:ext cx="4478789" cy="951543"/>
          </a:xfrm>
          <a:prstGeom prst="rect">
            <a:avLst/>
          </a:prstGeom>
          <a:noFill/>
          <a:ln w="12700">
            <a:noFill/>
            <a:miter lim="800000"/>
            <a:headEnd/>
            <a:tailEnd/>
          </a:ln>
        </p:spPr>
        <p:txBody>
          <a:bodyPr wrap="none" lIns="90487" tIns="44450" rIns="90487" bIns="44450">
            <a:prstTxWarp prst="textNoShape">
              <a:avLst/>
            </a:prstTxWarp>
            <a:spAutoFit/>
          </a:bodyPr>
          <a:lstStyle/>
          <a:p>
            <a:r>
              <a:rPr lang="en-US" sz="1400">
                <a:latin typeface="Courier New" charset="0"/>
              </a:rPr>
              <a:t>0000 1001 1100 0110 1010 1111 0101 1000</a:t>
            </a:r>
          </a:p>
          <a:p>
            <a:r>
              <a:rPr lang="en-US" sz="1400">
                <a:latin typeface="Courier New" charset="0"/>
              </a:rPr>
              <a:t>1010 1111 0101 1000 0000 1001 1100 0110 </a:t>
            </a:r>
          </a:p>
          <a:p>
            <a:r>
              <a:rPr lang="en-US" sz="1400">
                <a:latin typeface="Courier New" charset="0"/>
              </a:rPr>
              <a:t>1100 0110 1010 1111 0101 1000 0000 1001 </a:t>
            </a:r>
          </a:p>
          <a:p>
            <a:r>
              <a:rPr lang="en-US" sz="1400">
                <a:latin typeface="Courier New" charset="0"/>
              </a:rPr>
              <a:t>0101 1000 0000 1001 1100 0110 1010 1111</a:t>
            </a:r>
            <a:r>
              <a:rPr lang="en-US" sz="1400">
                <a:latin typeface="Courier" charset="0"/>
              </a:rPr>
              <a:t> </a:t>
            </a:r>
          </a:p>
        </p:txBody>
      </p:sp>
      <p:sp>
        <p:nvSpPr>
          <p:cNvPr id="21521" name="Rectangle 22"/>
          <p:cNvSpPr>
            <a:spLocks noChangeArrowheads="1"/>
          </p:cNvSpPr>
          <p:nvPr/>
        </p:nvSpPr>
        <p:spPr bwMode="auto">
          <a:xfrm>
            <a:off x="2368551" y="3816351"/>
            <a:ext cx="2730500" cy="139700"/>
          </a:xfrm>
          <a:prstGeom prst="rect">
            <a:avLst/>
          </a:prstGeom>
          <a:solidFill>
            <a:srgbClr val="FF8DA0"/>
          </a:solidFill>
          <a:ln w="127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1522" name="Line 23"/>
          <p:cNvSpPr>
            <a:spLocks noChangeShapeType="1"/>
          </p:cNvSpPr>
          <p:nvPr/>
        </p:nvSpPr>
        <p:spPr bwMode="auto">
          <a:xfrm>
            <a:off x="3609975" y="2922588"/>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23" name="Rectangle 24"/>
          <p:cNvSpPr>
            <a:spLocks noChangeArrowheads="1"/>
          </p:cNvSpPr>
          <p:nvPr/>
        </p:nvSpPr>
        <p:spPr bwMode="auto">
          <a:xfrm>
            <a:off x="2133600" y="6070601"/>
            <a:ext cx="37084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005400"/>
                </a:solidFill>
                <a:latin typeface="Calibri" charset="0"/>
              </a:rPr>
              <a:t>Logic Circuit Description</a:t>
            </a:r>
            <a:br>
              <a:rPr lang="en-US" b="1">
                <a:solidFill>
                  <a:srgbClr val="005400"/>
                </a:solidFill>
                <a:latin typeface="Calibri" charset="0"/>
              </a:rPr>
            </a:br>
            <a:r>
              <a:rPr lang="en-US" b="1">
                <a:solidFill>
                  <a:srgbClr val="005400"/>
                </a:solidFill>
                <a:latin typeface="Calibri" charset="0"/>
              </a:rPr>
              <a:t>(Circuit Schematic Diagrams)</a:t>
            </a:r>
          </a:p>
        </p:txBody>
      </p:sp>
      <p:sp>
        <p:nvSpPr>
          <p:cNvPr id="21524" name="Line 26"/>
          <p:cNvSpPr>
            <a:spLocks noChangeShapeType="1"/>
          </p:cNvSpPr>
          <p:nvPr/>
        </p:nvSpPr>
        <p:spPr bwMode="auto">
          <a:xfrm>
            <a:off x="3810000" y="5224464"/>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25" name="Rectangle 27"/>
          <p:cNvSpPr>
            <a:spLocks noChangeArrowheads="1"/>
          </p:cNvSpPr>
          <p:nvPr/>
        </p:nvSpPr>
        <p:spPr bwMode="auto">
          <a:xfrm>
            <a:off x="1905000" y="5368927"/>
            <a:ext cx="1981200" cy="529119"/>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Architecture Implementation</a:t>
            </a:r>
          </a:p>
        </p:txBody>
      </p:sp>
      <p:pic>
        <p:nvPicPr>
          <p:cNvPr id="21526" name="Picture 35" descr="Picture 1"/>
          <p:cNvPicPr>
            <a:picLocks noChangeAspect="1" noChangeArrowheads="1"/>
          </p:cNvPicPr>
          <p:nvPr/>
        </p:nvPicPr>
        <p:blipFill>
          <a:blip r:embed="rId6"/>
          <a:srcRect/>
          <a:stretch>
            <a:fillRect/>
          </a:stretch>
        </p:blipFill>
        <p:spPr bwMode="auto">
          <a:xfrm>
            <a:off x="6148389" y="4178301"/>
            <a:ext cx="1638300" cy="1373188"/>
          </a:xfrm>
          <a:prstGeom prst="rect">
            <a:avLst/>
          </a:prstGeom>
          <a:noFill/>
          <a:ln w="9525">
            <a:noFill/>
            <a:miter lim="800000"/>
            <a:headEnd/>
            <a:tailEnd/>
          </a:ln>
        </p:spPr>
      </p:pic>
      <p:sp>
        <p:nvSpPr>
          <p:cNvPr id="21527" name="Rectangle 36"/>
          <p:cNvSpPr>
            <a:spLocks noChangeArrowheads="1"/>
          </p:cNvSpPr>
          <p:nvPr/>
        </p:nvSpPr>
        <p:spPr bwMode="auto">
          <a:xfrm>
            <a:off x="7532688" y="5291139"/>
            <a:ext cx="304800" cy="336550"/>
          </a:xfrm>
          <a:prstGeom prst="rect">
            <a:avLst/>
          </a:prstGeom>
          <a:solidFill>
            <a:schemeClr val="bg1"/>
          </a:solidFill>
          <a:ln w="12700">
            <a:noFill/>
            <a:miter lim="800000"/>
            <a:headEnd/>
            <a:tailEnd/>
          </a:ln>
        </p:spPr>
        <p:txBody>
          <a:bodyPr wrap="none" anchor="ctr">
            <a:prstTxWarp prst="textNoShape">
              <a:avLst/>
            </a:prstTxWarp>
          </a:bodyPr>
          <a:lstStyle/>
          <a:p>
            <a:endParaRPr lang="en-US">
              <a:latin typeface="Calibri" charset="0"/>
            </a:endParaRPr>
          </a:p>
        </p:txBody>
      </p:sp>
      <p:sp>
        <p:nvSpPr>
          <p:cNvPr id="21528" name="TextBox 24"/>
          <p:cNvSpPr txBox="1">
            <a:spLocks noChangeArrowheads="1"/>
          </p:cNvSpPr>
          <p:nvPr/>
        </p:nvSpPr>
        <p:spPr bwMode="auto">
          <a:xfrm>
            <a:off x="7883854" y="2184402"/>
            <a:ext cx="2590473" cy="830997"/>
          </a:xfrm>
          <a:prstGeom prst="rect">
            <a:avLst/>
          </a:prstGeom>
          <a:noFill/>
          <a:ln w="9525">
            <a:noFill/>
            <a:miter lim="800000"/>
            <a:headEnd/>
            <a:tailEnd/>
          </a:ln>
        </p:spPr>
        <p:txBody>
          <a:bodyPr wrap="none">
            <a:prstTxWarp prst="textNoShape">
              <a:avLst/>
            </a:prstTxWarp>
            <a:spAutoFit/>
          </a:bodyPr>
          <a:lstStyle/>
          <a:p>
            <a:pPr algn="r"/>
            <a:r>
              <a:rPr lang="en-US" sz="1600">
                <a:latin typeface="Calibri" charset="0"/>
              </a:rPr>
              <a:t>Anything can be represented</a:t>
            </a:r>
            <a:br>
              <a:rPr lang="en-US" sz="1600">
                <a:latin typeface="Calibri" charset="0"/>
              </a:rPr>
            </a:br>
            <a:r>
              <a:rPr lang="en-US" sz="1600">
                <a:latin typeface="Calibri" charset="0"/>
              </a:rPr>
              <a:t>as a </a:t>
            </a:r>
            <a:r>
              <a:rPr lang="en-US" sz="1600" i="1">
                <a:latin typeface="Calibri" charset="0"/>
              </a:rPr>
              <a:t>number</a:t>
            </a:r>
            <a:r>
              <a:rPr lang="en-US" sz="1600">
                <a:latin typeface="Calibri" charset="0"/>
              </a:rPr>
              <a:t>, </a:t>
            </a:r>
            <a:br>
              <a:rPr lang="en-US" sz="1600">
                <a:latin typeface="Calibri" charset="0"/>
              </a:rPr>
            </a:br>
            <a:r>
              <a:rPr lang="en-US" sz="1600">
                <a:latin typeface="Calibri" charset="0"/>
              </a:rPr>
              <a:t>i.e., data or instructions</a:t>
            </a:r>
          </a:p>
        </p:txBody>
      </p:sp>
      <p:sp>
        <p:nvSpPr>
          <p:cNvPr id="26" name="Date Placeholder 25"/>
          <p:cNvSpPr>
            <a:spLocks noGrp="1"/>
          </p:cNvSpPr>
          <p:nvPr>
            <p:ph type="dt" sz="quarter" idx="10"/>
          </p:nvPr>
        </p:nvSpPr>
        <p:spPr/>
        <p:txBody>
          <a:bodyPr/>
          <a:lstStyle/>
          <a:p>
            <a:pPr>
              <a:defRPr/>
            </a:pPr>
            <a:fld id="{BFA79196-00A3-5547-A426-C08E8226931A}" type="datetime1">
              <a:rPr lang="en-US" smtClean="0"/>
              <a:pPr>
                <a:defRPr/>
              </a:pPr>
              <a:t>10/5/17</a:t>
            </a:fld>
            <a:endParaRPr lang="en-US"/>
          </a:p>
        </p:txBody>
      </p:sp>
      <p:sp>
        <p:nvSpPr>
          <p:cNvPr id="27" name="Slide Number Placeholder 26"/>
          <p:cNvSpPr>
            <a:spLocks noGrp="1"/>
          </p:cNvSpPr>
          <p:nvPr>
            <p:ph type="sldNum" sz="quarter" idx="12"/>
          </p:nvPr>
        </p:nvSpPr>
        <p:spPr/>
        <p:txBody>
          <a:bodyPr/>
          <a:lstStyle/>
          <a:p>
            <a:pPr>
              <a:defRPr/>
            </a:pPr>
            <a:fld id="{5A4513E0-2E5C-2743-9841-8E41BC710CE1}" type="slidenum">
              <a:rPr lang="en-US"/>
              <a:pPr>
                <a:defRPr/>
              </a:pPr>
              <a:t>3</a:t>
            </a:fld>
            <a:endParaRPr lang="en-US"/>
          </a:p>
        </p:txBody>
      </p:sp>
      <p:sp>
        <p:nvSpPr>
          <p:cNvPr id="28" name="Footer Placeholder 27"/>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29" name="Rectangle 28"/>
          <p:cNvSpPr/>
          <p:nvPr/>
        </p:nvSpPr>
        <p:spPr>
          <a:xfrm>
            <a:off x="1727201" y="4046538"/>
            <a:ext cx="6637339" cy="2811462"/>
          </a:xfrm>
          <a:prstGeom prst="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0420" y="1623283"/>
            <a:ext cx="11967411" cy="1390500"/>
          </a:xfrm>
          <a:prstGeom prst="rect">
            <a:avLst/>
          </a:prstGeom>
        </p:spPr>
      </p:pic>
      <p:sp>
        <p:nvSpPr>
          <p:cNvPr id="33" name="Rectangle 32"/>
          <p:cNvSpPr/>
          <p:nvPr/>
        </p:nvSpPr>
        <p:spPr>
          <a:xfrm>
            <a:off x="609600" y="2003257"/>
            <a:ext cx="11518231" cy="2711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33" name="Rectangle 1"/>
          <p:cNvSpPr>
            <a:spLocks noGrp="1" noChangeArrowheads="1"/>
          </p:cNvSpPr>
          <p:nvPr>
            <p:ph type="title"/>
          </p:nvPr>
        </p:nvSpPr>
        <p:spPr>
          <a:xfrm>
            <a:off x="2286000" y="42481"/>
            <a:ext cx="8382000" cy="696088"/>
          </a:xfrm>
          <a:ln/>
        </p:spPr>
        <p:txBody>
          <a:bodyPr>
            <a:spAutoFit/>
          </a:bodyPr>
          <a:lstStyle/>
          <a:p>
            <a:pPr>
              <a:lnSpc>
                <a:spcPct val="87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FSM* to Detect 3 One’s</a:t>
            </a:r>
            <a:endParaRPr lang="en-GB" dirty="0"/>
          </a:p>
        </p:txBody>
      </p:sp>
      <p:sp>
        <p:nvSpPr>
          <p:cNvPr id="18435" name="Rectangle 3"/>
          <p:cNvSpPr>
            <a:spLocks noChangeArrowheads="1"/>
          </p:cNvSpPr>
          <p:nvPr/>
        </p:nvSpPr>
        <p:spPr bwMode="auto">
          <a:xfrm>
            <a:off x="248747" y="3010459"/>
            <a:ext cx="4396951" cy="586957"/>
          </a:xfrm>
          <a:prstGeom prst="rect">
            <a:avLst/>
          </a:prstGeom>
          <a:noFill/>
          <a:ln w="9525">
            <a:noFill/>
            <a:round/>
            <a:headEnd/>
            <a:tailEnd/>
          </a:ln>
          <a:effectLst/>
        </p:spPr>
        <p:txBody>
          <a:bodyPr wrap="none" lIns="90000" tIns="46800" rIns="90000" bIns="46800">
            <a:prstTxWarp prst="textNoShape">
              <a:avLst/>
            </a:prstTxWarp>
            <a:spAutoFit/>
          </a:bodyPr>
          <a:lstStyle/>
          <a:p>
            <a:pPr>
              <a:buClr>
                <a:srgbClr val="063DE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rgbClr val="063DE8"/>
                </a:solidFill>
                <a:latin typeface="+mj-lt"/>
                <a:ea typeface="DejaVu Sans" charset="0"/>
                <a:cs typeface="DejaVu Sans" charset="0"/>
              </a:rPr>
              <a:t>State transition diagram:</a:t>
            </a:r>
          </a:p>
        </p:txBody>
      </p:sp>
      <p:sp>
        <p:nvSpPr>
          <p:cNvPr id="18437" name="Text Box 5"/>
          <p:cNvSpPr txBox="1">
            <a:spLocks noChangeArrowheads="1"/>
          </p:cNvSpPr>
          <p:nvPr/>
        </p:nvSpPr>
        <p:spPr bwMode="auto">
          <a:xfrm>
            <a:off x="208550" y="1047977"/>
            <a:ext cx="7966838" cy="463846"/>
          </a:xfrm>
          <a:prstGeom prst="rect">
            <a:avLst/>
          </a:prstGeom>
          <a:noFill/>
          <a:ln w="9525">
            <a:noFill/>
            <a:round/>
            <a:headEnd/>
            <a:tailEnd/>
          </a:ln>
          <a:effectLst/>
        </p:spPr>
        <p:txBody>
          <a:bodyPr wrap="none" lIns="90000" tIns="46800" rIns="90000" bIns="46800">
            <a:prstTxWarp prst="textNoShape">
              <a:avLst/>
            </a:prstTxWarp>
            <a:spAutoFit/>
          </a:bodyPr>
          <a:lstStyle/>
          <a:p>
            <a:pPr>
              <a:buClr>
                <a:srgbClr val="FC012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C0128"/>
                </a:solidFill>
                <a:latin typeface="+mj-lt"/>
                <a:ea typeface="DejaVu Sans" charset="0"/>
                <a:cs typeface="DejaVu Sans" charset="0"/>
              </a:rPr>
              <a:t>FSM to detect the occurrence of 3 consecutive 1’s in the input.</a:t>
            </a:r>
          </a:p>
        </p:txBody>
      </p:sp>
      <p:sp>
        <p:nvSpPr>
          <p:cNvPr id="3" name="TextBox 2"/>
          <p:cNvSpPr txBox="1"/>
          <p:nvPr/>
        </p:nvSpPr>
        <p:spPr>
          <a:xfrm>
            <a:off x="4643423" y="615311"/>
            <a:ext cx="2905154" cy="369332"/>
          </a:xfrm>
          <a:prstGeom prst="rect">
            <a:avLst/>
          </a:prstGeom>
          <a:noFill/>
        </p:spPr>
        <p:txBody>
          <a:bodyPr wrap="none" rtlCol="0">
            <a:spAutoFit/>
          </a:bodyPr>
          <a:lstStyle/>
          <a:p>
            <a:r>
              <a:rPr lang="en-US"/>
              <a:t>* FSM = Finite </a:t>
            </a:r>
            <a:r>
              <a:rPr lang="en-US" dirty="0"/>
              <a:t>State Machine</a:t>
            </a:r>
          </a:p>
        </p:txBody>
      </p:sp>
      <p:sp>
        <p:nvSpPr>
          <p:cNvPr id="8"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
        <p:nvSpPr>
          <p:cNvPr id="9" name="Slide Number Placeholder 30"/>
          <p:cNvSpPr>
            <a:spLocks noGrp="1"/>
          </p:cNvSpPr>
          <p:nvPr>
            <p:ph type="sldNum" sz="quarter" idx="12"/>
          </p:nvPr>
        </p:nvSpPr>
        <p:spPr>
          <a:xfrm>
            <a:off x="8737600" y="6356352"/>
            <a:ext cx="2844800" cy="365125"/>
          </a:xfrm>
        </p:spPr>
        <p:txBody>
          <a:bodyPr/>
          <a:lstStyle/>
          <a:p>
            <a:pPr>
              <a:defRPr/>
            </a:pPr>
            <a:fld id="{32371852-B2BA-C64F-8A35-805D0536AD16}" type="slidenum">
              <a:rPr lang="en-US"/>
              <a:pPr>
                <a:defRPr/>
              </a:pPr>
              <a:t>30</a:t>
            </a:fld>
            <a:endParaRPr lang="en-US"/>
          </a:p>
        </p:txBody>
      </p:sp>
      <p:sp>
        <p:nvSpPr>
          <p:cNvPr id="10" name="Footer Placeholder 8"/>
          <p:cNvSpPr>
            <a:spLocks noGrp="1"/>
          </p:cNvSpPr>
          <p:nvPr>
            <p:ph type="ftr" sz="quarter" idx="11"/>
          </p:nvPr>
        </p:nvSpPr>
        <p:spPr>
          <a:xfrm>
            <a:off x="4165600" y="6356352"/>
            <a:ext cx="3860800" cy="365125"/>
          </a:xfrm>
        </p:spPr>
        <p:txBody>
          <a:bodyPr/>
          <a:lstStyle/>
          <a:p>
            <a:pPr>
              <a:defRPr/>
            </a:pPr>
            <a:r>
              <a:rPr lang="en-US" dirty="0" smtClean="0"/>
              <a:t>Fall </a:t>
            </a:r>
            <a:r>
              <a:rPr lang="is-IS" dirty="0" smtClean="0"/>
              <a:t>2017</a:t>
            </a:r>
            <a:r>
              <a:rPr lang="en-US" dirty="0" smtClean="0"/>
              <a:t> -- Lecture #10</a:t>
            </a:r>
            <a:endParaRPr lang="en-US" dirty="0"/>
          </a:p>
        </p:txBody>
      </p:sp>
      <p:cxnSp>
        <p:nvCxnSpPr>
          <p:cNvPr id="5" name="Straight Connector 4"/>
          <p:cNvCxnSpPr/>
          <p:nvPr/>
        </p:nvCxnSpPr>
        <p:spPr>
          <a:xfrm>
            <a:off x="609600" y="2247900"/>
            <a:ext cx="2362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971800" y="2019300"/>
            <a:ext cx="1820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63119" y="2019300"/>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776216" y="2247900"/>
            <a:ext cx="182575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792516" y="2019300"/>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03353" y="2025396"/>
            <a:ext cx="45480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608527" y="2025396"/>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1153207" y="2011280"/>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1153207" y="2239880"/>
            <a:ext cx="97462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571500" y="2346157"/>
            <a:ext cx="11518231" cy="2711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609600" y="2600327"/>
            <a:ext cx="90440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9653610" y="2371727"/>
            <a:ext cx="1820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9644929" y="2371727"/>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1462936" y="2376792"/>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1474326" y="2609847"/>
            <a:ext cx="590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04644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0420" y="1623283"/>
            <a:ext cx="11967411" cy="1390500"/>
          </a:xfrm>
          <a:prstGeom prst="rect">
            <a:avLst/>
          </a:prstGeom>
        </p:spPr>
      </p:pic>
      <p:sp>
        <p:nvSpPr>
          <p:cNvPr id="33" name="Rectangle 32"/>
          <p:cNvSpPr/>
          <p:nvPr/>
        </p:nvSpPr>
        <p:spPr>
          <a:xfrm>
            <a:off x="571500" y="2346157"/>
            <a:ext cx="11518231" cy="2711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33" name="Rectangle 1"/>
          <p:cNvSpPr>
            <a:spLocks noGrp="1" noChangeArrowheads="1"/>
          </p:cNvSpPr>
          <p:nvPr>
            <p:ph type="title"/>
          </p:nvPr>
        </p:nvSpPr>
        <p:spPr>
          <a:xfrm>
            <a:off x="2286000" y="42481"/>
            <a:ext cx="8382000" cy="696088"/>
          </a:xfrm>
          <a:ln/>
        </p:spPr>
        <p:txBody>
          <a:bodyPr>
            <a:spAutoFit/>
          </a:bodyPr>
          <a:lstStyle/>
          <a:p>
            <a:pPr>
              <a:lnSpc>
                <a:spcPct val="87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FSM* to Detect 3 One’s</a:t>
            </a:r>
            <a:endParaRPr lang="en-GB" dirty="0"/>
          </a:p>
        </p:txBody>
      </p:sp>
      <p:sp>
        <p:nvSpPr>
          <p:cNvPr id="18435" name="Rectangle 3"/>
          <p:cNvSpPr>
            <a:spLocks noChangeArrowheads="1"/>
          </p:cNvSpPr>
          <p:nvPr/>
        </p:nvSpPr>
        <p:spPr bwMode="auto">
          <a:xfrm>
            <a:off x="248747" y="3010459"/>
            <a:ext cx="4396951" cy="586957"/>
          </a:xfrm>
          <a:prstGeom prst="rect">
            <a:avLst/>
          </a:prstGeom>
          <a:noFill/>
          <a:ln w="9525">
            <a:noFill/>
            <a:round/>
            <a:headEnd/>
            <a:tailEnd/>
          </a:ln>
          <a:effectLst/>
        </p:spPr>
        <p:txBody>
          <a:bodyPr wrap="none" lIns="90000" tIns="46800" rIns="90000" bIns="46800">
            <a:prstTxWarp prst="textNoShape">
              <a:avLst/>
            </a:prstTxWarp>
            <a:spAutoFit/>
          </a:bodyPr>
          <a:lstStyle/>
          <a:p>
            <a:pPr>
              <a:buClr>
                <a:srgbClr val="063DE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rgbClr val="063DE8"/>
                </a:solidFill>
                <a:latin typeface="+mj-lt"/>
                <a:ea typeface="DejaVu Sans" charset="0"/>
                <a:cs typeface="DejaVu Sans" charset="0"/>
              </a:rPr>
              <a:t>State transition diagram:</a:t>
            </a:r>
          </a:p>
        </p:txBody>
      </p:sp>
      <p:sp>
        <p:nvSpPr>
          <p:cNvPr id="18437" name="Text Box 5"/>
          <p:cNvSpPr txBox="1">
            <a:spLocks noChangeArrowheads="1"/>
          </p:cNvSpPr>
          <p:nvPr/>
        </p:nvSpPr>
        <p:spPr bwMode="auto">
          <a:xfrm>
            <a:off x="208550" y="1047977"/>
            <a:ext cx="7966838" cy="463846"/>
          </a:xfrm>
          <a:prstGeom prst="rect">
            <a:avLst/>
          </a:prstGeom>
          <a:noFill/>
          <a:ln w="9525">
            <a:noFill/>
            <a:round/>
            <a:headEnd/>
            <a:tailEnd/>
          </a:ln>
          <a:effectLst/>
        </p:spPr>
        <p:txBody>
          <a:bodyPr wrap="none" lIns="90000" tIns="46800" rIns="90000" bIns="46800">
            <a:prstTxWarp prst="textNoShape">
              <a:avLst/>
            </a:prstTxWarp>
            <a:spAutoFit/>
          </a:bodyPr>
          <a:lstStyle/>
          <a:p>
            <a:pPr>
              <a:buClr>
                <a:srgbClr val="FC012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C0128"/>
                </a:solidFill>
                <a:latin typeface="+mj-lt"/>
                <a:ea typeface="DejaVu Sans" charset="0"/>
                <a:cs typeface="DejaVu Sans" charset="0"/>
              </a:rPr>
              <a:t>FSM to detect the occurrence of 3 consecutive 1’s in the input.</a:t>
            </a:r>
          </a:p>
        </p:txBody>
      </p:sp>
      <p:sp>
        <p:nvSpPr>
          <p:cNvPr id="3" name="TextBox 2"/>
          <p:cNvSpPr txBox="1"/>
          <p:nvPr/>
        </p:nvSpPr>
        <p:spPr>
          <a:xfrm>
            <a:off x="4643423" y="615311"/>
            <a:ext cx="2905154" cy="369332"/>
          </a:xfrm>
          <a:prstGeom prst="rect">
            <a:avLst/>
          </a:prstGeom>
          <a:noFill/>
        </p:spPr>
        <p:txBody>
          <a:bodyPr wrap="none" rtlCol="0">
            <a:spAutoFit/>
          </a:bodyPr>
          <a:lstStyle/>
          <a:p>
            <a:r>
              <a:rPr lang="en-US"/>
              <a:t>* FSM = Finite </a:t>
            </a:r>
            <a:r>
              <a:rPr lang="en-US" dirty="0"/>
              <a:t>State Machine</a:t>
            </a:r>
          </a:p>
        </p:txBody>
      </p:sp>
      <p:sp>
        <p:nvSpPr>
          <p:cNvPr id="8"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
        <p:nvSpPr>
          <p:cNvPr id="9" name="Slide Number Placeholder 30"/>
          <p:cNvSpPr>
            <a:spLocks noGrp="1"/>
          </p:cNvSpPr>
          <p:nvPr>
            <p:ph type="sldNum" sz="quarter" idx="12"/>
          </p:nvPr>
        </p:nvSpPr>
        <p:spPr>
          <a:xfrm>
            <a:off x="8737600" y="6356352"/>
            <a:ext cx="2844800" cy="365125"/>
          </a:xfrm>
        </p:spPr>
        <p:txBody>
          <a:bodyPr/>
          <a:lstStyle/>
          <a:p>
            <a:pPr>
              <a:defRPr/>
            </a:pPr>
            <a:fld id="{32371852-B2BA-C64F-8A35-805D0536AD16}" type="slidenum">
              <a:rPr lang="en-US"/>
              <a:pPr>
                <a:defRPr/>
              </a:pPr>
              <a:t>31</a:t>
            </a:fld>
            <a:endParaRPr lang="en-US"/>
          </a:p>
        </p:txBody>
      </p:sp>
      <p:sp>
        <p:nvSpPr>
          <p:cNvPr id="10" name="Footer Placeholder 8"/>
          <p:cNvSpPr>
            <a:spLocks noGrp="1"/>
          </p:cNvSpPr>
          <p:nvPr>
            <p:ph type="ftr" sz="quarter" idx="11"/>
          </p:nvPr>
        </p:nvSpPr>
        <p:spPr>
          <a:xfrm>
            <a:off x="4165600" y="6356352"/>
            <a:ext cx="3860800" cy="365125"/>
          </a:xfrm>
        </p:spPr>
        <p:txBody>
          <a:bodyPr/>
          <a:lstStyle/>
          <a:p>
            <a:pPr>
              <a:defRPr/>
            </a:pPr>
            <a:r>
              <a:rPr lang="en-US" dirty="0" smtClean="0"/>
              <a:t>Fall </a:t>
            </a:r>
            <a:r>
              <a:rPr lang="is-IS" dirty="0" smtClean="0"/>
              <a:t>2017</a:t>
            </a:r>
            <a:r>
              <a:rPr lang="en-US" dirty="0" smtClean="0"/>
              <a:t> -- Lecture #10</a:t>
            </a:r>
            <a:endParaRPr lang="en-US" dirty="0"/>
          </a:p>
        </p:txBody>
      </p:sp>
      <p:pic>
        <p:nvPicPr>
          <p:cNvPr id="11" name="Picture 4"/>
          <p:cNvPicPr>
            <a:picLocks noChangeAspect="1" noChangeArrowheads="1"/>
          </p:cNvPicPr>
          <p:nvPr/>
        </p:nvPicPr>
        <p:blipFill>
          <a:blip r:embed="rId4"/>
          <a:srcRect/>
          <a:stretch>
            <a:fillRect/>
          </a:stretch>
        </p:blipFill>
        <p:spPr bwMode="auto">
          <a:xfrm>
            <a:off x="6686550" y="3229766"/>
            <a:ext cx="5029200" cy="2801938"/>
          </a:xfrm>
          <a:prstGeom prst="rect">
            <a:avLst/>
          </a:prstGeom>
          <a:noFill/>
          <a:ln w="9525">
            <a:noFill/>
            <a:round/>
            <a:headEnd/>
            <a:tailEnd/>
          </a:ln>
          <a:effectLst/>
        </p:spPr>
      </p:pic>
      <p:sp>
        <p:nvSpPr>
          <p:cNvPr id="12" name="Text Box 6"/>
          <p:cNvSpPr txBox="1">
            <a:spLocks noChangeArrowheads="1"/>
          </p:cNvSpPr>
          <p:nvPr/>
        </p:nvSpPr>
        <p:spPr bwMode="auto">
          <a:xfrm>
            <a:off x="292629" y="4202214"/>
            <a:ext cx="7331075" cy="1941173"/>
          </a:xfrm>
          <a:prstGeom prst="rect">
            <a:avLst/>
          </a:prstGeom>
          <a:noFill/>
          <a:ln w="9525">
            <a:noFill/>
            <a:round/>
            <a:headEnd/>
            <a:tailEnd/>
          </a:ln>
          <a:effectLst/>
        </p:spPr>
        <p:txBody>
          <a:bodyPr lIns="90000" tIns="46800" rIns="90000" bIns="46800">
            <a:prstTxWarp prst="textNoShape">
              <a:avLst/>
            </a:prstTxWarp>
            <a:spAutoFit/>
          </a:bodyPr>
          <a:lstStyle/>
          <a:p>
            <a:pPr>
              <a:buClr>
                <a:srgbClr val="FC012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C0128"/>
                </a:solidFill>
                <a:latin typeface="+mj-lt"/>
                <a:ea typeface="DejaVu Sans" charset="0"/>
                <a:cs typeface="DejaVu Sans" charset="0"/>
              </a:rPr>
              <a:t>State transitions are controlled by </a:t>
            </a:r>
          </a:p>
          <a:p>
            <a:pPr>
              <a:buClr>
                <a:srgbClr val="FC012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C0128"/>
                </a:solidFill>
                <a:latin typeface="+mj-lt"/>
                <a:ea typeface="DejaVu Sans" charset="0"/>
                <a:cs typeface="DejaVu Sans" charset="0"/>
              </a:rPr>
              <a:t>the clock: on each clock cycle the FSM</a:t>
            </a:r>
          </a:p>
          <a:p>
            <a:pPr marL="342900" indent="-342900">
              <a:buClr>
                <a:srgbClr val="FC0128"/>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C0128"/>
                </a:solidFill>
                <a:latin typeface="+mj-lt"/>
                <a:ea typeface="DejaVu Sans" charset="0"/>
                <a:cs typeface="DejaVu Sans" charset="0"/>
              </a:rPr>
              <a:t>checks the inputs,</a:t>
            </a:r>
          </a:p>
          <a:p>
            <a:pPr marL="342900" indent="-342900">
              <a:buClr>
                <a:srgbClr val="FC0128"/>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C0128"/>
                </a:solidFill>
                <a:latin typeface="+mj-lt"/>
                <a:ea typeface="DejaVu Sans" charset="0"/>
                <a:cs typeface="DejaVu Sans" charset="0"/>
              </a:rPr>
              <a:t>transitions to a new state, and </a:t>
            </a:r>
          </a:p>
          <a:p>
            <a:pPr marL="342900" indent="-342900">
              <a:buClr>
                <a:srgbClr val="FC0128"/>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FC0128"/>
                </a:solidFill>
                <a:latin typeface="+mj-lt"/>
                <a:ea typeface="DejaVu Sans" charset="0"/>
                <a:cs typeface="DejaVu Sans" charset="0"/>
              </a:rPr>
              <a:t>produces a new output …</a:t>
            </a:r>
          </a:p>
        </p:txBody>
      </p:sp>
      <p:sp>
        <p:nvSpPr>
          <p:cNvPr id="13" name="TextBox 12"/>
          <p:cNvSpPr txBox="1"/>
          <p:nvPr/>
        </p:nvSpPr>
        <p:spPr>
          <a:xfrm>
            <a:off x="9338343" y="3029711"/>
            <a:ext cx="1676400" cy="400110"/>
          </a:xfrm>
          <a:prstGeom prst="rect">
            <a:avLst/>
          </a:prstGeom>
          <a:noFill/>
        </p:spPr>
        <p:txBody>
          <a:bodyPr wrap="square" rtlCol="0">
            <a:spAutoFit/>
          </a:bodyPr>
          <a:lstStyle/>
          <a:p>
            <a:r>
              <a:rPr lang="en-US" sz="2000" dirty="0"/>
              <a:t>Input/output</a:t>
            </a:r>
          </a:p>
        </p:txBody>
      </p:sp>
      <p:sp>
        <p:nvSpPr>
          <p:cNvPr id="14" name="TextBox 13"/>
          <p:cNvSpPr txBox="1"/>
          <p:nvPr/>
        </p:nvSpPr>
        <p:spPr>
          <a:xfrm>
            <a:off x="5196417" y="4246569"/>
            <a:ext cx="1297125" cy="400110"/>
          </a:xfrm>
          <a:prstGeom prst="rect">
            <a:avLst/>
          </a:prstGeom>
          <a:noFill/>
        </p:spPr>
        <p:txBody>
          <a:bodyPr wrap="square" rtlCol="0">
            <a:spAutoFit/>
          </a:bodyPr>
          <a:lstStyle/>
          <a:p>
            <a:pPr algn="r"/>
            <a:r>
              <a:rPr lang="en-US" sz="2000"/>
              <a:t>S0: idle</a:t>
            </a:r>
            <a:endParaRPr lang="en-US" sz="2000" dirty="0"/>
          </a:p>
        </p:txBody>
      </p:sp>
      <p:sp>
        <p:nvSpPr>
          <p:cNvPr id="15" name="TextBox 14"/>
          <p:cNvSpPr txBox="1"/>
          <p:nvPr/>
        </p:nvSpPr>
        <p:spPr>
          <a:xfrm>
            <a:off x="8425628" y="3817699"/>
            <a:ext cx="1825430" cy="400110"/>
          </a:xfrm>
          <a:prstGeom prst="rect">
            <a:avLst/>
          </a:prstGeom>
          <a:noFill/>
        </p:spPr>
        <p:txBody>
          <a:bodyPr wrap="square" rtlCol="0">
            <a:spAutoFit/>
          </a:bodyPr>
          <a:lstStyle/>
          <a:p>
            <a:pPr algn="r"/>
            <a:r>
              <a:rPr lang="en-US" sz="2000" dirty="0"/>
              <a:t>S1</a:t>
            </a:r>
            <a:r>
              <a:rPr lang="en-US" sz="2000"/>
              <a:t>: detected 1</a:t>
            </a:r>
            <a:endParaRPr lang="en-US" sz="2000" dirty="0"/>
          </a:p>
        </p:txBody>
      </p:sp>
      <p:sp>
        <p:nvSpPr>
          <p:cNvPr id="16" name="TextBox 15"/>
          <p:cNvSpPr txBox="1"/>
          <p:nvPr/>
        </p:nvSpPr>
        <p:spPr>
          <a:xfrm>
            <a:off x="9763362" y="5057212"/>
            <a:ext cx="1825430" cy="400110"/>
          </a:xfrm>
          <a:prstGeom prst="rect">
            <a:avLst/>
          </a:prstGeom>
          <a:solidFill>
            <a:schemeClr val="bg1"/>
          </a:solidFill>
        </p:spPr>
        <p:txBody>
          <a:bodyPr wrap="square" rtlCol="0">
            <a:spAutoFit/>
          </a:bodyPr>
          <a:lstStyle/>
          <a:p>
            <a:pPr algn="r"/>
            <a:r>
              <a:rPr lang="en-US" sz="2000" dirty="0"/>
              <a:t>S2: detected 11</a:t>
            </a:r>
          </a:p>
        </p:txBody>
      </p:sp>
      <p:sp>
        <p:nvSpPr>
          <p:cNvPr id="17" name="Rectangle 16"/>
          <p:cNvSpPr/>
          <p:nvPr/>
        </p:nvSpPr>
        <p:spPr>
          <a:xfrm>
            <a:off x="609600" y="2003257"/>
            <a:ext cx="11518231" cy="2711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609600" y="2247900"/>
            <a:ext cx="2362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971800" y="2019300"/>
            <a:ext cx="1820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963119" y="2019300"/>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776216" y="2247900"/>
            <a:ext cx="182575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792516" y="2019300"/>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603353" y="2025396"/>
            <a:ext cx="45480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608527" y="2025396"/>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1153207" y="2011280"/>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1153207" y="2239880"/>
            <a:ext cx="97462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09600" y="2600327"/>
            <a:ext cx="90440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9653610" y="2371727"/>
            <a:ext cx="1820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9644929" y="2371727"/>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1462936" y="2376792"/>
            <a:ext cx="1"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1474326" y="2609847"/>
            <a:ext cx="590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87914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1943100" y="354652"/>
            <a:ext cx="8382000" cy="696088"/>
          </a:xfrm>
          <a:ln/>
        </p:spPr>
        <p:txBody>
          <a:bodyPr>
            <a:spAutoFit/>
          </a:bodyPr>
          <a:lstStyle/>
          <a:p>
            <a:pPr>
              <a:lnSpc>
                <a:spcPct val="87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FSM Combinatorial </a:t>
            </a:r>
            <a:r>
              <a:rPr lang="en-GB" dirty="0"/>
              <a:t>Logic</a:t>
            </a:r>
          </a:p>
        </p:txBody>
      </p:sp>
      <p:sp>
        <p:nvSpPr>
          <p:cNvPr id="20524" name="Rectangle 44"/>
          <p:cNvSpPr>
            <a:spLocks noChangeArrowheads="1"/>
          </p:cNvSpPr>
          <p:nvPr/>
        </p:nvSpPr>
        <p:spPr bwMode="auto">
          <a:xfrm>
            <a:off x="7986771" y="3292237"/>
            <a:ext cx="2093436" cy="525401"/>
          </a:xfrm>
          <a:prstGeom prst="rect">
            <a:avLst/>
          </a:prstGeom>
          <a:noFill/>
          <a:ln w="9525">
            <a:noFill/>
            <a:round/>
            <a:headEnd/>
            <a:tailEnd/>
          </a:ln>
          <a:effectLst/>
        </p:spPr>
        <p:txBody>
          <a:bodyPr wrap="none" lIns="90000" tIns="46800" rIns="90000" bIns="46800">
            <a:prstTxWarp prst="textNoShape">
              <a:avLst/>
            </a:prstTxWarp>
            <a:spAutoFit/>
          </a:bodyPr>
          <a:lstStyle/>
          <a:p>
            <a:pPr algn="ctr">
              <a:buClr>
                <a:srgbClr val="063DE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rgbClr val="063DE8"/>
                </a:solidFill>
                <a:latin typeface="Helvetica" charset="0"/>
                <a:ea typeface="DejaVu Sans" charset="0"/>
                <a:cs typeface="DejaVu Sans" charset="0"/>
              </a:rPr>
              <a:t>Truth Table</a:t>
            </a:r>
          </a:p>
        </p:txBody>
      </p:sp>
      <p:graphicFrame>
        <p:nvGraphicFramePr>
          <p:cNvPr id="2" name="Table 1"/>
          <p:cNvGraphicFramePr>
            <a:graphicFrameLocks noGrp="1"/>
          </p:cNvGraphicFramePr>
          <p:nvPr>
            <p:extLst>
              <p:ext uri="{D42A27DB-BD31-4B8C-83A1-F6EECF244321}">
                <p14:modId xmlns:p14="http://schemas.microsoft.com/office/powerpoint/2010/main" val="77079208"/>
              </p:ext>
            </p:extLst>
          </p:nvPr>
        </p:nvGraphicFramePr>
        <p:xfrm>
          <a:off x="6453553" y="3866077"/>
          <a:ext cx="4970585" cy="2377440"/>
        </p:xfrm>
        <a:graphic>
          <a:graphicData uri="http://schemas.openxmlformats.org/drawingml/2006/table">
            <a:tbl>
              <a:tblPr firstRow="1" bandRow="1">
                <a:tableStyleId>{5C22544A-7EE6-4342-B048-85BDC9FD1C3A}</a:tableStyleId>
              </a:tblPr>
              <a:tblGrid>
                <a:gridCol w="1664679"/>
                <a:gridCol w="788707"/>
                <a:gridCol w="1333170"/>
                <a:gridCol w="1184029"/>
              </a:tblGrid>
              <a:tr h="370840">
                <a:tc>
                  <a:txBody>
                    <a:bodyPr/>
                    <a:lstStyle/>
                    <a:p>
                      <a:pPr algn="ctr"/>
                      <a:r>
                        <a:rPr lang="en-US" sz="2000" dirty="0" smtClean="0"/>
                        <a:t>Current State</a:t>
                      </a:r>
                      <a:endParaRPr lang="en-US" sz="2000" dirty="0"/>
                    </a:p>
                  </a:txBody>
                  <a:tcPr/>
                </a:tc>
                <a:tc>
                  <a:txBody>
                    <a:bodyPr/>
                    <a:lstStyle/>
                    <a:p>
                      <a:pPr algn="ctr"/>
                      <a:r>
                        <a:rPr lang="en-US" sz="2000" dirty="0" smtClean="0"/>
                        <a:t>Input</a:t>
                      </a:r>
                      <a:endParaRPr lang="en-US" sz="2000" dirty="0"/>
                    </a:p>
                  </a:txBody>
                  <a:tcPr>
                    <a:lnR w="28575" cap="flat" cmpd="sng" algn="ctr">
                      <a:solidFill>
                        <a:schemeClr val="tx1"/>
                      </a:solidFill>
                      <a:prstDash val="solid"/>
                      <a:round/>
                      <a:headEnd type="none" w="med" len="med"/>
                      <a:tailEnd type="none" w="med" len="med"/>
                    </a:lnR>
                  </a:tcPr>
                </a:tc>
                <a:tc>
                  <a:txBody>
                    <a:bodyPr/>
                    <a:lstStyle/>
                    <a:p>
                      <a:pPr algn="ctr"/>
                      <a:r>
                        <a:rPr lang="en-US" sz="2000" dirty="0" smtClean="0"/>
                        <a:t>Next State</a:t>
                      </a:r>
                      <a:endParaRPr lang="en-US" sz="2000" dirty="0"/>
                    </a:p>
                  </a:txBody>
                  <a:tcPr>
                    <a:lnL w="28575" cap="flat" cmpd="sng" algn="ctr">
                      <a:solidFill>
                        <a:schemeClr val="tx1"/>
                      </a:solidFill>
                      <a:prstDash val="solid"/>
                      <a:round/>
                      <a:headEnd type="none" w="med" len="med"/>
                      <a:tailEnd type="none" w="med" len="med"/>
                    </a:lnL>
                  </a:tcPr>
                </a:tc>
                <a:tc>
                  <a:txBody>
                    <a:bodyPr/>
                    <a:lstStyle/>
                    <a:p>
                      <a:pPr algn="ctr"/>
                      <a:r>
                        <a:rPr lang="en-US" sz="2000" dirty="0" smtClean="0"/>
                        <a:t>Output</a:t>
                      </a:r>
                      <a:endParaRPr lang="en-US" sz="2000" dirty="0"/>
                    </a:p>
                  </a:txBody>
                  <a:tcPr/>
                </a:tc>
              </a:tr>
              <a:tr h="370840">
                <a:tc>
                  <a:txBody>
                    <a:bodyPr/>
                    <a:lstStyle/>
                    <a:p>
                      <a:pPr algn="ctr"/>
                      <a:endParaRPr lang="en-US" sz="2000" dirty="0"/>
                    </a:p>
                  </a:txBody>
                  <a:tcPr>
                    <a:solidFill>
                      <a:schemeClr val="accent6">
                        <a:lumMod val="20000"/>
                        <a:lumOff val="80000"/>
                      </a:schemeClr>
                    </a:solidFill>
                  </a:tcPr>
                </a:tc>
                <a:tc>
                  <a:txBody>
                    <a:bodyPr/>
                    <a:lstStyle/>
                    <a:p>
                      <a:pPr algn="ct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endParaRPr lang="en-US" sz="2000" dirty="0"/>
                    </a:p>
                  </a:txBody>
                  <a:tcPr>
                    <a:solidFill>
                      <a:schemeClr val="accent2">
                        <a:lumMod val="20000"/>
                        <a:lumOff val="80000"/>
                      </a:schemeClr>
                    </a:solidFill>
                  </a:tcPr>
                </a:tc>
              </a:tr>
              <a:tr h="370840">
                <a:tc>
                  <a:txBody>
                    <a:bodyPr/>
                    <a:lstStyle/>
                    <a:p>
                      <a:pPr algn="ctr"/>
                      <a:endParaRPr lang="en-US" sz="2000" dirty="0"/>
                    </a:p>
                  </a:txBody>
                  <a:tcPr>
                    <a:solidFill>
                      <a:schemeClr val="accent6">
                        <a:lumMod val="20000"/>
                        <a:lumOff val="80000"/>
                      </a:schemeClr>
                    </a:solidFill>
                  </a:tcPr>
                </a:tc>
                <a:tc>
                  <a:txBody>
                    <a:bodyPr/>
                    <a:lstStyle/>
                    <a:p>
                      <a:pPr algn="ct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endParaRPr lang="en-US" sz="2000" dirty="0"/>
                    </a:p>
                  </a:txBody>
                  <a:tcPr>
                    <a:solidFill>
                      <a:schemeClr val="accent2">
                        <a:lumMod val="20000"/>
                        <a:lumOff val="80000"/>
                      </a:schemeClr>
                    </a:solidFill>
                  </a:tcPr>
                </a:tc>
              </a:tr>
              <a:tr h="370840">
                <a:tc>
                  <a:txBody>
                    <a:bodyPr/>
                    <a:lstStyle/>
                    <a:p>
                      <a:pPr algn="ctr"/>
                      <a:endParaRPr lang="en-US" sz="2000" dirty="0"/>
                    </a:p>
                  </a:txBody>
                  <a:tcPr>
                    <a:solidFill>
                      <a:schemeClr val="accent6">
                        <a:lumMod val="20000"/>
                        <a:lumOff val="80000"/>
                      </a:schemeClr>
                    </a:solidFill>
                  </a:tcPr>
                </a:tc>
                <a:tc>
                  <a:txBody>
                    <a:bodyPr/>
                    <a:lstStyle/>
                    <a:p>
                      <a:pPr algn="ct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endParaRPr lang="en-US" sz="2000" dirty="0"/>
                    </a:p>
                  </a:txBody>
                  <a:tcPr>
                    <a:solidFill>
                      <a:schemeClr val="accent2">
                        <a:lumMod val="20000"/>
                        <a:lumOff val="80000"/>
                      </a:schemeClr>
                    </a:solidFill>
                  </a:tcPr>
                </a:tc>
              </a:tr>
              <a:tr h="370840">
                <a:tc>
                  <a:txBody>
                    <a:bodyPr/>
                    <a:lstStyle/>
                    <a:p>
                      <a:pPr algn="ctr"/>
                      <a:endParaRPr lang="en-US" sz="2000" dirty="0"/>
                    </a:p>
                  </a:txBody>
                  <a:tcPr>
                    <a:solidFill>
                      <a:schemeClr val="accent6">
                        <a:lumMod val="20000"/>
                        <a:lumOff val="80000"/>
                      </a:schemeClr>
                    </a:solidFill>
                  </a:tcPr>
                </a:tc>
                <a:tc>
                  <a:txBody>
                    <a:bodyPr/>
                    <a:lstStyle/>
                    <a:p>
                      <a:pPr algn="ct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endParaRPr lang="en-US" sz="2000" dirty="0"/>
                    </a:p>
                  </a:txBody>
                  <a:tcPr>
                    <a:solidFill>
                      <a:schemeClr val="accent2">
                        <a:lumMod val="20000"/>
                        <a:lumOff val="80000"/>
                      </a:schemeClr>
                    </a:solidFill>
                  </a:tcPr>
                </a:tc>
              </a:tr>
              <a:tr h="370840">
                <a:tc>
                  <a:txBody>
                    <a:bodyPr/>
                    <a:lstStyle/>
                    <a:p>
                      <a:pPr algn="ctr"/>
                      <a:endParaRPr lang="en-US" sz="2000" dirty="0"/>
                    </a:p>
                  </a:txBody>
                  <a:tcPr>
                    <a:solidFill>
                      <a:schemeClr val="accent6">
                        <a:lumMod val="20000"/>
                        <a:lumOff val="80000"/>
                      </a:schemeClr>
                    </a:solidFill>
                  </a:tcPr>
                </a:tc>
                <a:tc>
                  <a:txBody>
                    <a:bodyPr/>
                    <a:lstStyle/>
                    <a:p>
                      <a:pPr algn="ct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endParaRPr lang="en-US" sz="2000" dirty="0"/>
                    </a:p>
                  </a:txBody>
                  <a:tcPr>
                    <a:solidFill>
                      <a:schemeClr val="accent2">
                        <a:lumMod val="20000"/>
                        <a:lumOff val="80000"/>
                      </a:schemeClr>
                    </a:solidFill>
                  </a:tcPr>
                </a:tc>
              </a:tr>
            </a:tbl>
          </a:graphicData>
        </a:graphic>
      </p:graphicFrame>
      <p:pic>
        <p:nvPicPr>
          <p:cNvPr id="54" name="Picture 4"/>
          <p:cNvPicPr>
            <a:picLocks noChangeAspect="1" noChangeArrowheads="1"/>
          </p:cNvPicPr>
          <p:nvPr/>
        </p:nvPicPr>
        <p:blipFill>
          <a:blip r:embed="rId3"/>
          <a:srcRect/>
          <a:stretch>
            <a:fillRect/>
          </a:stretch>
        </p:blipFill>
        <p:spPr bwMode="auto">
          <a:xfrm>
            <a:off x="3254810" y="1099181"/>
            <a:ext cx="4763776" cy="2654061"/>
          </a:xfrm>
          <a:prstGeom prst="rect">
            <a:avLst/>
          </a:prstGeom>
          <a:noFill/>
          <a:ln w="9525">
            <a:noFill/>
            <a:round/>
            <a:headEnd/>
            <a:tailEnd/>
          </a:ln>
          <a:effectLst/>
        </p:spPr>
      </p:pic>
      <p:graphicFrame>
        <p:nvGraphicFramePr>
          <p:cNvPr id="6" name="Table 5"/>
          <p:cNvGraphicFramePr>
            <a:graphicFrameLocks noGrp="1"/>
          </p:cNvGraphicFramePr>
          <p:nvPr>
            <p:extLst>
              <p:ext uri="{D42A27DB-BD31-4B8C-83A1-F6EECF244321}">
                <p14:modId xmlns:p14="http://schemas.microsoft.com/office/powerpoint/2010/main" val="1618745286"/>
              </p:ext>
            </p:extLst>
          </p:nvPr>
        </p:nvGraphicFramePr>
        <p:xfrm>
          <a:off x="1102168" y="3980377"/>
          <a:ext cx="1891554" cy="1854200"/>
        </p:xfrm>
        <a:graphic>
          <a:graphicData uri="http://schemas.openxmlformats.org/drawingml/2006/table">
            <a:tbl>
              <a:tblPr firstRow="1" bandRow="1">
                <a:tableStyleId>{5C22544A-7EE6-4342-B048-85BDC9FD1C3A}</a:tableStyleId>
              </a:tblPr>
              <a:tblGrid>
                <a:gridCol w="945777"/>
                <a:gridCol w="945777"/>
              </a:tblGrid>
              <a:tr h="370840">
                <a:tc>
                  <a:txBody>
                    <a:bodyPr/>
                    <a:lstStyle/>
                    <a:p>
                      <a:pPr algn="ctr"/>
                      <a:r>
                        <a:rPr lang="en-US" dirty="0" smtClean="0"/>
                        <a:t>State</a:t>
                      </a:r>
                      <a:endParaRPr lang="en-US" dirty="0"/>
                    </a:p>
                  </a:txBody>
                  <a:tcPr/>
                </a:tc>
                <a:tc>
                  <a:txBody>
                    <a:bodyPr/>
                    <a:lstStyle/>
                    <a:p>
                      <a:pPr algn="ctr"/>
                      <a:r>
                        <a:rPr lang="en-US" dirty="0" smtClean="0"/>
                        <a:t>Code</a:t>
                      </a: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endParaRPr lang="en-US" dirty="0"/>
                    </a:p>
                  </a:txBody>
                  <a:tcPr/>
                </a:tc>
                <a:tc>
                  <a:txBody>
                    <a:bodyPr/>
                    <a:lstStyle/>
                    <a:p>
                      <a:pPr algn="ctr"/>
                      <a:endParaRPr lang="en-US" dirty="0"/>
                    </a:p>
                  </a:txBody>
                  <a:tcPr/>
                </a:tc>
              </a:tr>
            </a:tbl>
          </a:graphicData>
        </a:graphic>
      </p:graphicFrame>
      <p:sp>
        <p:nvSpPr>
          <p:cNvPr id="10" name="Rectangle 44"/>
          <p:cNvSpPr>
            <a:spLocks noChangeArrowheads="1"/>
          </p:cNvSpPr>
          <p:nvPr/>
        </p:nvSpPr>
        <p:spPr bwMode="auto">
          <a:xfrm>
            <a:off x="649015" y="3406536"/>
            <a:ext cx="2797860" cy="525401"/>
          </a:xfrm>
          <a:prstGeom prst="rect">
            <a:avLst/>
          </a:prstGeom>
          <a:noFill/>
          <a:ln w="9525">
            <a:noFill/>
            <a:round/>
            <a:headEnd/>
            <a:tailEnd/>
          </a:ln>
          <a:effectLst/>
        </p:spPr>
        <p:txBody>
          <a:bodyPr wrap="none" lIns="90000" tIns="46800" rIns="90000" bIns="46800">
            <a:prstTxWarp prst="textNoShape">
              <a:avLst/>
            </a:prstTxWarp>
            <a:spAutoFit/>
          </a:bodyPr>
          <a:lstStyle/>
          <a:p>
            <a:pPr algn="ctr">
              <a:buClr>
                <a:srgbClr val="063DE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63DE8"/>
                </a:solidFill>
                <a:latin typeface="Helvetica" charset="0"/>
                <a:ea typeface="DejaVu Sans" charset="0"/>
                <a:cs typeface="DejaVu Sans" charset="0"/>
              </a:rPr>
              <a:t>State Encoding</a:t>
            </a:r>
            <a:endParaRPr lang="en-GB" sz="2800" b="1" dirty="0">
              <a:solidFill>
                <a:srgbClr val="063DE8"/>
              </a:solidFill>
              <a:latin typeface="Helvetica" charset="0"/>
              <a:ea typeface="DejaVu Sans" charset="0"/>
              <a:cs typeface="DejaVu Sans" charset="0"/>
            </a:endParaRPr>
          </a:p>
        </p:txBody>
      </p:sp>
      <p:sp>
        <p:nvSpPr>
          <p:cNvPr id="9"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
        <p:nvSpPr>
          <p:cNvPr id="11" name="Slide Number Placeholder 30"/>
          <p:cNvSpPr>
            <a:spLocks noGrp="1"/>
          </p:cNvSpPr>
          <p:nvPr>
            <p:ph type="sldNum" sz="quarter" idx="12"/>
          </p:nvPr>
        </p:nvSpPr>
        <p:spPr>
          <a:xfrm>
            <a:off x="8737600" y="6356352"/>
            <a:ext cx="2844800" cy="365125"/>
          </a:xfrm>
        </p:spPr>
        <p:txBody>
          <a:bodyPr/>
          <a:lstStyle/>
          <a:p>
            <a:pPr>
              <a:defRPr/>
            </a:pPr>
            <a:fld id="{32371852-B2BA-C64F-8A35-805D0536AD16}" type="slidenum">
              <a:rPr lang="en-US"/>
              <a:pPr>
                <a:defRPr/>
              </a:pPr>
              <a:t>32</a:t>
            </a:fld>
            <a:endParaRPr lang="en-US"/>
          </a:p>
        </p:txBody>
      </p:sp>
      <p:sp>
        <p:nvSpPr>
          <p:cNvPr id="12" name="Footer Placeholder 8"/>
          <p:cNvSpPr>
            <a:spLocks noGrp="1"/>
          </p:cNvSpPr>
          <p:nvPr>
            <p:ph type="ftr" sz="quarter" idx="11"/>
          </p:nvPr>
        </p:nvSpPr>
        <p:spPr>
          <a:xfrm>
            <a:off x="4165600" y="6356352"/>
            <a:ext cx="3860800" cy="365125"/>
          </a:xfrm>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600694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4"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1943100" y="354652"/>
            <a:ext cx="8382000" cy="696088"/>
          </a:xfrm>
          <a:ln/>
        </p:spPr>
        <p:txBody>
          <a:bodyPr>
            <a:spAutoFit/>
          </a:bodyPr>
          <a:lstStyle/>
          <a:p>
            <a:pPr>
              <a:lnSpc>
                <a:spcPct val="87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FSM Combinatorial </a:t>
            </a:r>
            <a:r>
              <a:rPr lang="en-GB" dirty="0"/>
              <a:t>Logic</a:t>
            </a:r>
          </a:p>
        </p:txBody>
      </p:sp>
      <p:sp>
        <p:nvSpPr>
          <p:cNvPr id="20524" name="Rectangle 44"/>
          <p:cNvSpPr>
            <a:spLocks noChangeArrowheads="1"/>
          </p:cNvSpPr>
          <p:nvPr/>
        </p:nvSpPr>
        <p:spPr bwMode="auto">
          <a:xfrm>
            <a:off x="7986771" y="3292237"/>
            <a:ext cx="2093436" cy="525401"/>
          </a:xfrm>
          <a:prstGeom prst="rect">
            <a:avLst/>
          </a:prstGeom>
          <a:noFill/>
          <a:ln w="9525">
            <a:noFill/>
            <a:round/>
            <a:headEnd/>
            <a:tailEnd/>
          </a:ln>
          <a:effectLst/>
        </p:spPr>
        <p:txBody>
          <a:bodyPr wrap="none" lIns="90000" tIns="46800" rIns="90000" bIns="46800">
            <a:prstTxWarp prst="textNoShape">
              <a:avLst/>
            </a:prstTxWarp>
            <a:spAutoFit/>
          </a:bodyPr>
          <a:lstStyle/>
          <a:p>
            <a:pPr algn="ctr">
              <a:buClr>
                <a:srgbClr val="063DE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rgbClr val="063DE8"/>
                </a:solidFill>
                <a:latin typeface="Helvetica" charset="0"/>
                <a:ea typeface="DejaVu Sans" charset="0"/>
                <a:cs typeface="DejaVu Sans" charset="0"/>
              </a:rPr>
              <a:t>Truth Table</a:t>
            </a:r>
          </a:p>
        </p:txBody>
      </p:sp>
      <p:pic>
        <p:nvPicPr>
          <p:cNvPr id="54" name="Picture 4"/>
          <p:cNvPicPr>
            <a:picLocks noChangeAspect="1" noChangeArrowheads="1"/>
          </p:cNvPicPr>
          <p:nvPr/>
        </p:nvPicPr>
        <p:blipFill>
          <a:blip r:embed="rId3"/>
          <a:srcRect/>
          <a:stretch>
            <a:fillRect/>
          </a:stretch>
        </p:blipFill>
        <p:spPr bwMode="auto">
          <a:xfrm>
            <a:off x="3254810" y="1099181"/>
            <a:ext cx="4763776" cy="2654061"/>
          </a:xfrm>
          <a:prstGeom prst="rect">
            <a:avLst/>
          </a:prstGeom>
          <a:noFill/>
          <a:ln w="9525">
            <a:noFill/>
            <a:round/>
            <a:headEnd/>
            <a:tailEnd/>
          </a:ln>
          <a:effectLst/>
        </p:spPr>
      </p:pic>
      <p:graphicFrame>
        <p:nvGraphicFramePr>
          <p:cNvPr id="6" name="Table 5"/>
          <p:cNvGraphicFramePr>
            <a:graphicFrameLocks noGrp="1"/>
          </p:cNvGraphicFramePr>
          <p:nvPr>
            <p:extLst>
              <p:ext uri="{D42A27DB-BD31-4B8C-83A1-F6EECF244321}">
                <p14:modId xmlns:p14="http://schemas.microsoft.com/office/powerpoint/2010/main" val="1618745286"/>
              </p:ext>
            </p:extLst>
          </p:nvPr>
        </p:nvGraphicFramePr>
        <p:xfrm>
          <a:off x="1102168" y="3980377"/>
          <a:ext cx="1891554" cy="1854200"/>
        </p:xfrm>
        <a:graphic>
          <a:graphicData uri="http://schemas.openxmlformats.org/drawingml/2006/table">
            <a:tbl>
              <a:tblPr firstRow="1" bandRow="1">
                <a:tableStyleId>{5C22544A-7EE6-4342-B048-85BDC9FD1C3A}</a:tableStyleId>
              </a:tblPr>
              <a:tblGrid>
                <a:gridCol w="945777"/>
                <a:gridCol w="945777"/>
              </a:tblGrid>
              <a:tr h="370840">
                <a:tc>
                  <a:txBody>
                    <a:bodyPr/>
                    <a:lstStyle/>
                    <a:p>
                      <a:pPr algn="ctr"/>
                      <a:r>
                        <a:rPr lang="en-US" dirty="0" smtClean="0"/>
                        <a:t>State</a:t>
                      </a:r>
                      <a:endParaRPr lang="en-US" dirty="0"/>
                    </a:p>
                  </a:txBody>
                  <a:tcPr/>
                </a:tc>
                <a:tc>
                  <a:txBody>
                    <a:bodyPr/>
                    <a:lstStyle/>
                    <a:p>
                      <a:pPr algn="ctr"/>
                      <a:r>
                        <a:rPr lang="en-US" dirty="0" smtClean="0"/>
                        <a:t>Code</a:t>
                      </a: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endParaRPr lang="en-US" dirty="0"/>
                    </a:p>
                  </a:txBody>
                  <a:tcPr/>
                </a:tc>
                <a:tc>
                  <a:txBody>
                    <a:bodyPr/>
                    <a:lstStyle/>
                    <a:p>
                      <a:pPr algn="ctr"/>
                      <a:endParaRPr lang="en-US" dirty="0"/>
                    </a:p>
                  </a:txBody>
                  <a:tcPr/>
                </a:tc>
              </a:tr>
            </a:tbl>
          </a:graphicData>
        </a:graphic>
      </p:graphicFrame>
      <p:sp>
        <p:nvSpPr>
          <p:cNvPr id="10" name="Rectangle 44"/>
          <p:cNvSpPr>
            <a:spLocks noChangeArrowheads="1"/>
          </p:cNvSpPr>
          <p:nvPr/>
        </p:nvSpPr>
        <p:spPr bwMode="auto">
          <a:xfrm>
            <a:off x="649015" y="3406536"/>
            <a:ext cx="2797860" cy="525401"/>
          </a:xfrm>
          <a:prstGeom prst="rect">
            <a:avLst/>
          </a:prstGeom>
          <a:noFill/>
          <a:ln w="9525">
            <a:noFill/>
            <a:round/>
            <a:headEnd/>
            <a:tailEnd/>
          </a:ln>
          <a:effectLst/>
        </p:spPr>
        <p:txBody>
          <a:bodyPr wrap="none" lIns="90000" tIns="46800" rIns="90000" bIns="46800">
            <a:prstTxWarp prst="textNoShape">
              <a:avLst/>
            </a:prstTxWarp>
            <a:spAutoFit/>
          </a:bodyPr>
          <a:lstStyle/>
          <a:p>
            <a:pPr algn="ctr">
              <a:buClr>
                <a:srgbClr val="063DE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63DE8"/>
                </a:solidFill>
                <a:latin typeface="Helvetica" charset="0"/>
                <a:ea typeface="DejaVu Sans" charset="0"/>
                <a:cs typeface="DejaVu Sans" charset="0"/>
              </a:rPr>
              <a:t>State Encoding</a:t>
            </a:r>
            <a:endParaRPr lang="en-GB" sz="2800" b="1" dirty="0">
              <a:solidFill>
                <a:srgbClr val="063DE8"/>
              </a:solidFill>
              <a:latin typeface="Helvetica" charset="0"/>
              <a:ea typeface="DejaVu Sans" charset="0"/>
              <a:cs typeface="DejaVu Sans" charset="0"/>
            </a:endParaRPr>
          </a:p>
        </p:txBody>
      </p:sp>
      <p:sp>
        <p:nvSpPr>
          <p:cNvPr id="9"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
        <p:nvSpPr>
          <p:cNvPr id="11" name="Slide Number Placeholder 30"/>
          <p:cNvSpPr>
            <a:spLocks noGrp="1"/>
          </p:cNvSpPr>
          <p:nvPr>
            <p:ph type="sldNum" sz="quarter" idx="12"/>
          </p:nvPr>
        </p:nvSpPr>
        <p:spPr>
          <a:xfrm>
            <a:off x="8737600" y="6356352"/>
            <a:ext cx="2844800" cy="365125"/>
          </a:xfrm>
        </p:spPr>
        <p:txBody>
          <a:bodyPr/>
          <a:lstStyle/>
          <a:p>
            <a:pPr>
              <a:defRPr/>
            </a:pPr>
            <a:fld id="{32371852-B2BA-C64F-8A35-805D0536AD16}" type="slidenum">
              <a:rPr lang="en-US"/>
              <a:pPr>
                <a:defRPr/>
              </a:pPr>
              <a:t>33</a:t>
            </a:fld>
            <a:endParaRPr lang="en-US"/>
          </a:p>
        </p:txBody>
      </p:sp>
      <p:sp>
        <p:nvSpPr>
          <p:cNvPr id="12" name="Footer Placeholder 8"/>
          <p:cNvSpPr>
            <a:spLocks noGrp="1"/>
          </p:cNvSpPr>
          <p:nvPr>
            <p:ph type="ftr" sz="quarter" idx="11"/>
          </p:nvPr>
        </p:nvSpPr>
        <p:spPr>
          <a:xfrm>
            <a:off x="4165600" y="6356352"/>
            <a:ext cx="3860800" cy="365125"/>
          </a:xfrm>
        </p:spPr>
        <p:txBody>
          <a:bodyPr/>
          <a:lstStyle/>
          <a:p>
            <a:pPr>
              <a:defRPr/>
            </a:pPr>
            <a:r>
              <a:rPr lang="en-US" dirty="0" smtClean="0"/>
              <a:t>Fall </a:t>
            </a:r>
            <a:r>
              <a:rPr lang="is-IS" dirty="0" smtClean="0"/>
              <a:t>2017</a:t>
            </a:r>
            <a:r>
              <a:rPr lang="en-US" dirty="0" smtClean="0"/>
              <a:t> -- Lecture #10</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516635903"/>
              </p:ext>
            </p:extLst>
          </p:nvPr>
        </p:nvGraphicFramePr>
        <p:xfrm>
          <a:off x="1102168" y="3980377"/>
          <a:ext cx="1891554" cy="1854200"/>
        </p:xfrm>
        <a:graphic>
          <a:graphicData uri="http://schemas.openxmlformats.org/drawingml/2006/table">
            <a:tbl>
              <a:tblPr firstRow="1" bandRow="1">
                <a:tableStyleId>{5C22544A-7EE6-4342-B048-85BDC9FD1C3A}</a:tableStyleId>
              </a:tblPr>
              <a:tblGrid>
                <a:gridCol w="945777"/>
                <a:gridCol w="945777"/>
              </a:tblGrid>
              <a:tr h="370840">
                <a:tc>
                  <a:txBody>
                    <a:bodyPr/>
                    <a:lstStyle/>
                    <a:p>
                      <a:pPr algn="ctr"/>
                      <a:r>
                        <a:rPr lang="en-US" dirty="0" smtClean="0"/>
                        <a:t>State</a:t>
                      </a:r>
                      <a:endParaRPr lang="en-US" dirty="0"/>
                    </a:p>
                  </a:txBody>
                  <a:tcPr/>
                </a:tc>
                <a:tc>
                  <a:txBody>
                    <a:bodyPr/>
                    <a:lstStyle/>
                    <a:p>
                      <a:pPr algn="ctr"/>
                      <a:r>
                        <a:rPr lang="en-US" dirty="0" smtClean="0"/>
                        <a:t>Code</a:t>
                      </a:r>
                      <a:endParaRPr lang="en-US" dirty="0"/>
                    </a:p>
                  </a:txBody>
                  <a:tcPr/>
                </a:tc>
              </a:tr>
              <a:tr h="370840">
                <a:tc>
                  <a:txBody>
                    <a:bodyPr/>
                    <a:lstStyle/>
                    <a:p>
                      <a:pPr algn="ctr"/>
                      <a:r>
                        <a:rPr lang="en-US" dirty="0" smtClean="0"/>
                        <a:t>S0</a:t>
                      </a:r>
                      <a:endParaRPr lang="en-US" dirty="0"/>
                    </a:p>
                  </a:txBody>
                  <a:tcPr/>
                </a:tc>
                <a:tc>
                  <a:txBody>
                    <a:bodyPr/>
                    <a:lstStyle/>
                    <a:p>
                      <a:pPr algn="ctr"/>
                      <a:r>
                        <a:rPr lang="en-US" dirty="0" smtClean="0"/>
                        <a:t>00</a:t>
                      </a:r>
                      <a:endParaRPr lang="en-US" dirty="0"/>
                    </a:p>
                  </a:txBody>
                  <a:tcPr/>
                </a:tc>
              </a:tr>
              <a:tr h="370840">
                <a:tc>
                  <a:txBody>
                    <a:bodyPr/>
                    <a:lstStyle/>
                    <a:p>
                      <a:pPr algn="ctr"/>
                      <a:r>
                        <a:rPr lang="en-US" dirty="0" smtClean="0"/>
                        <a:t>S1</a:t>
                      </a:r>
                      <a:endParaRPr lang="en-US" dirty="0"/>
                    </a:p>
                  </a:txBody>
                  <a:tcPr/>
                </a:tc>
                <a:tc>
                  <a:txBody>
                    <a:bodyPr/>
                    <a:lstStyle/>
                    <a:p>
                      <a:pPr algn="ctr"/>
                      <a:r>
                        <a:rPr lang="en-US" dirty="0" smtClean="0"/>
                        <a:t>01</a:t>
                      </a:r>
                      <a:endParaRPr lang="en-US" dirty="0"/>
                    </a:p>
                  </a:txBody>
                  <a:tcPr/>
                </a:tc>
              </a:tr>
              <a:tr h="370840">
                <a:tc>
                  <a:txBody>
                    <a:bodyPr/>
                    <a:lstStyle/>
                    <a:p>
                      <a:pPr algn="ctr"/>
                      <a:r>
                        <a:rPr lang="en-US" dirty="0" smtClean="0"/>
                        <a:t>S2</a:t>
                      </a:r>
                      <a:endParaRPr lang="en-US" dirty="0"/>
                    </a:p>
                  </a:txBody>
                  <a:tcPr/>
                </a:tc>
                <a:tc>
                  <a:txBody>
                    <a:bodyPr/>
                    <a:lstStyle/>
                    <a:p>
                      <a:pPr algn="ctr"/>
                      <a:r>
                        <a:rPr lang="en-US" dirty="0" smtClean="0"/>
                        <a:t>10</a:t>
                      </a:r>
                      <a:endParaRPr lang="en-US" dirty="0"/>
                    </a:p>
                  </a:txBody>
                  <a:tcPr/>
                </a:tc>
              </a:tr>
              <a:tr h="370840">
                <a:tc>
                  <a:txBody>
                    <a:bodyPr/>
                    <a:lstStyle/>
                    <a:p>
                      <a:pPr algn="ctr"/>
                      <a:r>
                        <a:rPr lang="en-US" dirty="0" smtClean="0"/>
                        <a:t>unused</a:t>
                      </a:r>
                      <a:endParaRPr lang="en-US" dirty="0"/>
                    </a:p>
                  </a:txBody>
                  <a:tcPr/>
                </a:tc>
                <a:tc>
                  <a:txBody>
                    <a:bodyPr/>
                    <a:lstStyle/>
                    <a:p>
                      <a:pPr algn="ctr"/>
                      <a:r>
                        <a:rPr lang="en-US" dirty="0" smtClean="0"/>
                        <a:t>11</a:t>
                      </a:r>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461903882"/>
              </p:ext>
            </p:extLst>
          </p:nvPr>
        </p:nvGraphicFramePr>
        <p:xfrm>
          <a:off x="7318757" y="3866077"/>
          <a:ext cx="3353269" cy="2377440"/>
        </p:xfrm>
        <a:graphic>
          <a:graphicData uri="http://schemas.openxmlformats.org/drawingml/2006/table">
            <a:tbl>
              <a:tblPr firstRow="1" bandRow="1">
                <a:tableStyleId>{5C22544A-7EE6-4342-B048-85BDC9FD1C3A}</a:tableStyleId>
              </a:tblPr>
              <a:tblGrid>
                <a:gridCol w="709519"/>
                <a:gridCol w="945591"/>
                <a:gridCol w="700835"/>
                <a:gridCol w="997324"/>
              </a:tblGrid>
              <a:tr h="370840">
                <a:tc>
                  <a:txBody>
                    <a:bodyPr/>
                    <a:lstStyle/>
                    <a:p>
                      <a:pPr algn="ctr"/>
                      <a:r>
                        <a:rPr lang="en-US" sz="2000" dirty="0" smtClean="0"/>
                        <a:t>PS</a:t>
                      </a:r>
                      <a:endParaRPr lang="en-US" sz="2000" dirty="0"/>
                    </a:p>
                  </a:txBody>
                  <a:tcPr/>
                </a:tc>
                <a:tc>
                  <a:txBody>
                    <a:bodyPr/>
                    <a:lstStyle/>
                    <a:p>
                      <a:pPr algn="ctr"/>
                      <a:r>
                        <a:rPr lang="en-US" sz="2000" dirty="0" smtClean="0"/>
                        <a:t>Input</a:t>
                      </a:r>
                      <a:endParaRPr lang="en-US" sz="2000" dirty="0"/>
                    </a:p>
                  </a:txBody>
                  <a:tcPr>
                    <a:lnR w="28575" cap="flat" cmpd="sng" algn="ctr">
                      <a:solidFill>
                        <a:schemeClr val="tx1"/>
                      </a:solidFill>
                      <a:prstDash val="solid"/>
                      <a:round/>
                      <a:headEnd type="none" w="med" len="med"/>
                      <a:tailEnd type="none" w="med" len="med"/>
                    </a:lnR>
                  </a:tcPr>
                </a:tc>
                <a:tc>
                  <a:txBody>
                    <a:bodyPr/>
                    <a:lstStyle/>
                    <a:p>
                      <a:pPr algn="ctr"/>
                      <a:r>
                        <a:rPr lang="en-US" sz="2000" dirty="0" smtClean="0"/>
                        <a:t>NS</a:t>
                      </a:r>
                      <a:endParaRPr lang="en-US" sz="2000" dirty="0"/>
                    </a:p>
                  </a:txBody>
                  <a:tcPr>
                    <a:lnL w="28575" cap="flat" cmpd="sng" algn="ctr">
                      <a:solidFill>
                        <a:schemeClr val="tx1"/>
                      </a:solidFill>
                      <a:prstDash val="solid"/>
                      <a:round/>
                      <a:headEnd type="none" w="med" len="med"/>
                      <a:tailEnd type="none" w="med" len="med"/>
                    </a:lnL>
                  </a:tcPr>
                </a:tc>
                <a:tc>
                  <a:txBody>
                    <a:bodyPr/>
                    <a:lstStyle/>
                    <a:p>
                      <a:pPr algn="ctr"/>
                      <a:r>
                        <a:rPr lang="en-US" sz="2000" dirty="0" smtClean="0"/>
                        <a:t>Output</a:t>
                      </a:r>
                      <a:endParaRPr lang="en-US" sz="2000" dirty="0"/>
                    </a:p>
                  </a:txBody>
                  <a:tcPr/>
                </a:tc>
              </a:tr>
              <a:tr h="370840">
                <a:tc>
                  <a:txBody>
                    <a:bodyPr/>
                    <a:lstStyle/>
                    <a:p>
                      <a:pPr algn="ctr"/>
                      <a:r>
                        <a:rPr lang="en-US" sz="2000" dirty="0" smtClean="0"/>
                        <a:t>XX</a:t>
                      </a:r>
                      <a:endParaRPr lang="en-US" sz="2000" dirty="0"/>
                    </a:p>
                  </a:txBody>
                  <a:tcPr>
                    <a:solidFill>
                      <a:schemeClr val="accent6">
                        <a:lumMod val="20000"/>
                        <a:lumOff val="80000"/>
                      </a:schemeClr>
                    </a:solidFill>
                  </a:tcPr>
                </a:tc>
                <a:tc>
                  <a:txBody>
                    <a:bodyPr/>
                    <a:lstStyle/>
                    <a:p>
                      <a:pPr algn="ctr"/>
                      <a:r>
                        <a:rPr lang="en-US" sz="2000" dirty="0" smtClean="0"/>
                        <a:t>0</a:t>
                      </a: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r>
                        <a:rPr lang="en-US" sz="2000" dirty="0" smtClean="0"/>
                        <a:t>00</a:t>
                      </a: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r>
                        <a:rPr lang="en-US" sz="2000" dirty="0" smtClean="0"/>
                        <a:t>0</a:t>
                      </a:r>
                      <a:endParaRPr lang="en-US" sz="2000" dirty="0"/>
                    </a:p>
                  </a:txBody>
                  <a:tcPr>
                    <a:solidFill>
                      <a:schemeClr val="accent2">
                        <a:lumMod val="20000"/>
                        <a:lumOff val="80000"/>
                      </a:schemeClr>
                    </a:solidFill>
                  </a:tcPr>
                </a:tc>
              </a:tr>
              <a:tr h="370840">
                <a:tc>
                  <a:txBody>
                    <a:bodyPr/>
                    <a:lstStyle/>
                    <a:p>
                      <a:pPr algn="ctr"/>
                      <a:r>
                        <a:rPr lang="en-US" sz="2000" dirty="0" smtClean="0"/>
                        <a:t>00</a:t>
                      </a:r>
                      <a:endParaRPr lang="en-US" sz="2000" dirty="0"/>
                    </a:p>
                  </a:txBody>
                  <a:tcPr>
                    <a:solidFill>
                      <a:schemeClr val="accent6">
                        <a:lumMod val="20000"/>
                        <a:lumOff val="80000"/>
                      </a:schemeClr>
                    </a:solidFill>
                  </a:tcPr>
                </a:tc>
                <a:tc>
                  <a:txBody>
                    <a:bodyPr/>
                    <a:lstStyle/>
                    <a:p>
                      <a:pPr algn="ctr"/>
                      <a:r>
                        <a:rPr lang="en-US" sz="2000" dirty="0" smtClean="0"/>
                        <a:t>1</a:t>
                      </a: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r>
                        <a:rPr lang="en-US" sz="2000" dirty="0" smtClean="0"/>
                        <a:t>01</a:t>
                      </a: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r>
                        <a:rPr lang="en-US" sz="2000" dirty="0" smtClean="0"/>
                        <a:t>0</a:t>
                      </a:r>
                      <a:endParaRPr lang="en-US" sz="2000" dirty="0"/>
                    </a:p>
                  </a:txBody>
                  <a:tcPr>
                    <a:solidFill>
                      <a:schemeClr val="accent2">
                        <a:lumMod val="20000"/>
                        <a:lumOff val="80000"/>
                      </a:schemeClr>
                    </a:solidFill>
                  </a:tcPr>
                </a:tc>
              </a:tr>
              <a:tr h="370840">
                <a:tc>
                  <a:txBody>
                    <a:bodyPr/>
                    <a:lstStyle/>
                    <a:p>
                      <a:pPr algn="ctr"/>
                      <a:r>
                        <a:rPr lang="en-US" sz="2000" dirty="0" smtClean="0"/>
                        <a:t>01</a:t>
                      </a:r>
                      <a:endParaRPr lang="en-US" sz="2000" dirty="0"/>
                    </a:p>
                  </a:txBody>
                  <a:tcPr>
                    <a:solidFill>
                      <a:schemeClr val="accent6">
                        <a:lumMod val="20000"/>
                        <a:lumOff val="80000"/>
                      </a:schemeClr>
                    </a:solidFill>
                  </a:tcPr>
                </a:tc>
                <a:tc>
                  <a:txBody>
                    <a:bodyPr/>
                    <a:lstStyle/>
                    <a:p>
                      <a:pPr algn="ctr"/>
                      <a:r>
                        <a:rPr lang="en-US" sz="2000" dirty="0" smtClean="0"/>
                        <a:t>1</a:t>
                      </a: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r>
                        <a:rPr lang="en-US" sz="2000" dirty="0" smtClean="0"/>
                        <a:t>10</a:t>
                      </a: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r>
                        <a:rPr lang="en-US" sz="2000" dirty="0" smtClean="0"/>
                        <a:t>0</a:t>
                      </a:r>
                      <a:endParaRPr lang="en-US" sz="2000" dirty="0"/>
                    </a:p>
                  </a:txBody>
                  <a:tcPr>
                    <a:solidFill>
                      <a:schemeClr val="accent2">
                        <a:lumMod val="20000"/>
                        <a:lumOff val="80000"/>
                      </a:schemeClr>
                    </a:solidFill>
                  </a:tcPr>
                </a:tc>
              </a:tr>
              <a:tr h="370840">
                <a:tc>
                  <a:txBody>
                    <a:bodyPr/>
                    <a:lstStyle/>
                    <a:p>
                      <a:pPr algn="ctr"/>
                      <a:r>
                        <a:rPr lang="en-US" sz="2000" dirty="0" smtClean="0"/>
                        <a:t>10</a:t>
                      </a:r>
                      <a:endParaRPr lang="en-US" sz="2000" dirty="0"/>
                    </a:p>
                  </a:txBody>
                  <a:tcPr>
                    <a:solidFill>
                      <a:schemeClr val="accent6">
                        <a:lumMod val="20000"/>
                        <a:lumOff val="80000"/>
                      </a:schemeClr>
                    </a:solidFill>
                  </a:tcPr>
                </a:tc>
                <a:tc>
                  <a:txBody>
                    <a:bodyPr/>
                    <a:lstStyle/>
                    <a:p>
                      <a:pPr algn="ctr"/>
                      <a:r>
                        <a:rPr lang="en-US" sz="2000" dirty="0" smtClean="0"/>
                        <a:t>1</a:t>
                      </a: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r>
                        <a:rPr lang="en-US" sz="2000" dirty="0" smtClean="0"/>
                        <a:t>00</a:t>
                      </a: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r>
                        <a:rPr lang="en-US" sz="2000" dirty="0" smtClean="0"/>
                        <a:t>1</a:t>
                      </a:r>
                      <a:endParaRPr lang="en-US" sz="2000" dirty="0"/>
                    </a:p>
                  </a:txBody>
                  <a:tcPr>
                    <a:solidFill>
                      <a:schemeClr val="accent2">
                        <a:lumMod val="20000"/>
                        <a:lumOff val="80000"/>
                      </a:schemeClr>
                    </a:solidFill>
                  </a:tcPr>
                </a:tc>
              </a:tr>
              <a:tr h="370840">
                <a:tc>
                  <a:txBody>
                    <a:bodyPr/>
                    <a:lstStyle/>
                    <a:p>
                      <a:pPr algn="ctr"/>
                      <a:r>
                        <a:rPr lang="en-US" sz="2000" dirty="0" smtClean="0"/>
                        <a:t>11</a:t>
                      </a:r>
                      <a:endParaRPr lang="en-US" sz="2000" dirty="0"/>
                    </a:p>
                  </a:txBody>
                  <a:tcPr>
                    <a:solidFill>
                      <a:schemeClr val="accent6">
                        <a:lumMod val="20000"/>
                        <a:lumOff val="80000"/>
                      </a:schemeClr>
                    </a:solidFill>
                  </a:tcPr>
                </a:tc>
                <a:tc>
                  <a:txBody>
                    <a:bodyPr/>
                    <a:lstStyle/>
                    <a:p>
                      <a:pPr algn="ctr"/>
                      <a:r>
                        <a:rPr lang="en-US" sz="2000" dirty="0" smtClean="0"/>
                        <a:t>X</a:t>
                      </a:r>
                      <a:endParaRPr lang="en-US" sz="2000" dirty="0"/>
                    </a:p>
                  </a:txBody>
                  <a:tcPr>
                    <a:lnR w="28575"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r>
                        <a:rPr lang="en-US" sz="2000" dirty="0" smtClean="0"/>
                        <a:t>00</a:t>
                      </a:r>
                      <a:endParaRPr lang="en-US" sz="2000" dirty="0"/>
                    </a:p>
                  </a:txBody>
                  <a:tcPr>
                    <a:lnL w="28575"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r>
                        <a:rPr lang="en-US" sz="2000" dirty="0" smtClean="0"/>
                        <a:t>0</a:t>
                      </a:r>
                      <a:endParaRPr lang="en-US" sz="2000" dirty="0"/>
                    </a:p>
                  </a:txBody>
                  <a:tcPr>
                    <a:solidFill>
                      <a:schemeClr val="accent2">
                        <a:lumMod val="20000"/>
                        <a:lumOff val="80000"/>
                      </a:schemeClr>
                    </a:solidFill>
                  </a:tcPr>
                </a:tc>
              </a:tr>
            </a:tbl>
          </a:graphicData>
        </a:graphic>
      </p:graphicFrame>
    </p:spTree>
    <p:extLst>
      <p:ext uri="{BB962C8B-B14F-4D97-AF65-F5344CB8AC3E}">
        <p14:creationId xmlns:p14="http://schemas.microsoft.com/office/powerpoint/2010/main" val="18648570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Implementation of FSM</a:t>
            </a:r>
            <a:endParaRPr lang="en-US" dirty="0"/>
          </a:p>
        </p:txBody>
      </p:sp>
      <p:pic>
        <p:nvPicPr>
          <p:cNvPr id="7" name="Content Placeholder 6"/>
          <p:cNvPicPr>
            <a:picLocks noGrp="1" noChangeAspect="1"/>
          </p:cNvPicPr>
          <p:nvPr>
            <p:ph idx="1"/>
          </p:nvPr>
        </p:nvPicPr>
        <p:blipFill>
          <a:blip r:embed="rId3"/>
          <a:stretch>
            <a:fillRect/>
          </a:stretch>
        </p:blipFill>
        <p:spPr>
          <a:xfrm>
            <a:off x="2415976" y="1390833"/>
            <a:ext cx="5461932" cy="4770438"/>
          </a:xfrm>
          <a:prstGeom prst="rect">
            <a:avLst/>
          </a:prstGeom>
        </p:spPr>
      </p:pic>
      <p:sp>
        <p:nvSpPr>
          <p:cNvPr id="5" name="Footer Placeholder 4"/>
          <p:cNvSpPr>
            <a:spLocks noGrp="1"/>
          </p:cNvSpPr>
          <p:nvPr>
            <p:ph type="ftr" sz="quarter" idx="11"/>
          </p:nvPr>
        </p:nvSpPr>
        <p:spPr/>
        <p:txBody>
          <a:bodyPr/>
          <a:lstStyle/>
          <a:p>
            <a:r>
              <a:rPr lang="en-US" smtClean="0"/>
              <a:t>Lecture 10: Sequential Logic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34</a:t>
            </a:fld>
            <a:endParaRPr lang="en-US"/>
          </a:p>
        </p:txBody>
      </p:sp>
      <p:sp>
        <p:nvSpPr>
          <p:cNvPr id="9" name="Triangle 8"/>
          <p:cNvSpPr/>
          <p:nvPr/>
        </p:nvSpPr>
        <p:spPr>
          <a:xfrm rot="16200000">
            <a:off x="5588001" y="4274457"/>
            <a:ext cx="121138" cy="1451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9" idx="3"/>
          </p:cNvCxnSpPr>
          <p:nvPr/>
        </p:nvCxnSpPr>
        <p:spPr>
          <a:xfrm flipV="1">
            <a:off x="5721143" y="4339772"/>
            <a:ext cx="1565029" cy="725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86172" y="4162361"/>
            <a:ext cx="659155" cy="369332"/>
          </a:xfrm>
          <a:prstGeom prst="rect">
            <a:avLst/>
          </a:prstGeom>
          <a:noFill/>
        </p:spPr>
        <p:txBody>
          <a:bodyPr wrap="none" rtlCol="0">
            <a:spAutoFit/>
          </a:bodyPr>
          <a:lstStyle/>
          <a:p>
            <a:r>
              <a:rPr lang="en-US">
                <a:solidFill>
                  <a:srgbClr val="3064C0"/>
                </a:solidFill>
              </a:rPr>
              <a:t>clock</a:t>
            </a:r>
          </a:p>
        </p:txBody>
      </p:sp>
      <p:sp>
        <p:nvSpPr>
          <p:cNvPr id="13"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1571978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1524000" y="403195"/>
            <a:ext cx="9144000" cy="681405"/>
          </a:xfrm>
          <a:ln/>
        </p:spPr>
        <p:txBody>
          <a:bodyPr wrap="square">
            <a:spAutoFit/>
          </a:bodyPr>
          <a:lstStyle/>
          <a:p>
            <a:pPr>
              <a:lnSpc>
                <a:spcPct val="87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Finite State Machines (</a:t>
            </a:r>
            <a:r>
              <a:rPr lang="en-GB"/>
              <a:t>FSM</a:t>
            </a:r>
            <a:r>
              <a:rPr lang="en-GB" smtClean="0"/>
              <a:t>) - Summary</a:t>
            </a:r>
            <a:endParaRPr lang="en-GB" dirty="0"/>
          </a:p>
        </p:txBody>
      </p:sp>
      <p:sp>
        <p:nvSpPr>
          <p:cNvPr id="17411" name="Rectangle 3"/>
          <p:cNvSpPr>
            <a:spLocks noChangeArrowheads="1"/>
          </p:cNvSpPr>
          <p:nvPr/>
        </p:nvSpPr>
        <p:spPr bwMode="auto">
          <a:xfrm>
            <a:off x="304800" y="1736970"/>
            <a:ext cx="6987988" cy="3198635"/>
          </a:xfrm>
          <a:prstGeom prst="rect">
            <a:avLst/>
          </a:prstGeom>
          <a:noFill/>
          <a:ln w="9525">
            <a:noFill/>
            <a:round/>
            <a:headEnd/>
            <a:tailEnd/>
          </a:ln>
          <a:effectLst/>
        </p:spPr>
        <p:txBody>
          <a:bodyPr wrap="square" lIns="63360" tIns="25560" rIns="63360" bIns="25560">
            <a:prstTxWarp prst="textNoShape">
              <a:avLst/>
            </a:prstTxWarp>
            <a:spAutoFit/>
          </a:bodyPr>
          <a:lstStyle/>
          <a:p>
            <a:pPr marL="201613" indent="-201613">
              <a:lnSpc>
                <a:spcPct val="75000"/>
              </a:lnSpc>
              <a:spcBef>
                <a:spcPts val="2275"/>
              </a:spcBef>
              <a:buFont typeface="Times New Roman" charset="0"/>
              <a:buChar char="•"/>
              <a:tabLst>
                <a:tab pos="201613" algn="l"/>
                <a:tab pos="1116013" algn="l"/>
                <a:tab pos="2030413" algn="l"/>
                <a:tab pos="2944813" algn="l"/>
                <a:tab pos="3859213" algn="l"/>
                <a:tab pos="4773613" algn="l"/>
                <a:tab pos="5688013" algn="l"/>
                <a:tab pos="6602413" algn="l"/>
                <a:tab pos="7516813" algn="l"/>
                <a:tab pos="8431213" algn="l"/>
                <a:tab pos="9345613" algn="l"/>
                <a:tab pos="10260013" algn="l"/>
              </a:tabLst>
            </a:pPr>
            <a:r>
              <a:rPr lang="en-GB" sz="2800" dirty="0">
                <a:solidFill>
                  <a:srgbClr val="000000"/>
                </a:solidFill>
                <a:latin typeface="+mj-lt"/>
                <a:ea typeface="DejaVu Sans" charset="0"/>
                <a:cs typeface="DejaVu Sans" charset="0"/>
              </a:rPr>
              <a:t>Describe computation over time</a:t>
            </a:r>
          </a:p>
          <a:p>
            <a:pPr marL="201613" indent="-201613">
              <a:lnSpc>
                <a:spcPct val="75000"/>
              </a:lnSpc>
              <a:spcBef>
                <a:spcPts val="2275"/>
              </a:spcBef>
              <a:buFont typeface="Times New Roman" charset="0"/>
              <a:buChar char="•"/>
              <a:tabLst>
                <a:tab pos="201613" algn="l"/>
                <a:tab pos="1116013" algn="l"/>
                <a:tab pos="2030413" algn="l"/>
                <a:tab pos="2944813" algn="l"/>
                <a:tab pos="3859213" algn="l"/>
                <a:tab pos="4773613" algn="l"/>
                <a:tab pos="5688013" algn="l"/>
                <a:tab pos="6602413" algn="l"/>
                <a:tab pos="7516813" algn="l"/>
                <a:tab pos="8431213" algn="l"/>
                <a:tab pos="9345613" algn="l"/>
                <a:tab pos="10260013" algn="l"/>
              </a:tabLst>
            </a:pPr>
            <a:r>
              <a:rPr lang="en-GB" sz="2800" dirty="0">
                <a:solidFill>
                  <a:srgbClr val="000000"/>
                </a:solidFill>
                <a:latin typeface="+mj-lt"/>
                <a:ea typeface="DejaVu Sans" charset="0"/>
                <a:cs typeface="DejaVu Sans" charset="0"/>
              </a:rPr>
              <a:t>Represent FSM with “state transition diagram” </a:t>
            </a:r>
          </a:p>
          <a:p>
            <a:pPr marL="201613" indent="-201613">
              <a:lnSpc>
                <a:spcPct val="75000"/>
              </a:lnSpc>
              <a:spcBef>
                <a:spcPts val="2275"/>
              </a:spcBef>
              <a:buFont typeface="Times New Roman" charset="0"/>
              <a:buChar char="•"/>
              <a:tabLst>
                <a:tab pos="201613" algn="l"/>
                <a:tab pos="1116013" algn="l"/>
                <a:tab pos="2030413" algn="l"/>
                <a:tab pos="2944813" algn="l"/>
                <a:tab pos="3859213" algn="l"/>
                <a:tab pos="4773613" algn="l"/>
                <a:tab pos="5688013" algn="l"/>
                <a:tab pos="6602413" algn="l"/>
                <a:tab pos="7516813" algn="l"/>
                <a:tab pos="8431213" algn="l"/>
                <a:tab pos="9345613" algn="l"/>
                <a:tab pos="10260013" algn="l"/>
              </a:tabLst>
            </a:pPr>
            <a:r>
              <a:rPr lang="en-GB" sz="2800" dirty="0">
                <a:solidFill>
                  <a:srgbClr val="000000"/>
                </a:solidFill>
                <a:latin typeface="+mj-lt"/>
                <a:ea typeface="DejaVu Sans" charset="0"/>
                <a:cs typeface="DejaVu Sans" charset="0"/>
              </a:rPr>
              <a:t>Start at given state and input, follow some edge to next (or same) state</a:t>
            </a:r>
          </a:p>
          <a:p>
            <a:pPr marL="201613" indent="-201613">
              <a:lnSpc>
                <a:spcPct val="75000"/>
              </a:lnSpc>
              <a:spcBef>
                <a:spcPts val="2275"/>
              </a:spcBef>
              <a:buFont typeface="Times New Roman" charset="0"/>
              <a:buChar char="•"/>
              <a:tabLst>
                <a:tab pos="201613" algn="l"/>
                <a:tab pos="1116013" algn="l"/>
                <a:tab pos="2030413" algn="l"/>
                <a:tab pos="2944813" algn="l"/>
                <a:tab pos="3859213" algn="l"/>
                <a:tab pos="4773613" algn="l"/>
                <a:tab pos="5688013" algn="l"/>
                <a:tab pos="6602413" algn="l"/>
                <a:tab pos="7516813" algn="l"/>
                <a:tab pos="8431213" algn="l"/>
                <a:tab pos="9345613" algn="l"/>
                <a:tab pos="10260013" algn="l"/>
              </a:tabLst>
            </a:pPr>
            <a:r>
              <a:rPr lang="en-GB" sz="2800" dirty="0">
                <a:solidFill>
                  <a:srgbClr val="000000"/>
                </a:solidFill>
                <a:latin typeface="+mj-lt"/>
                <a:ea typeface="DejaVu Sans" charset="0"/>
                <a:cs typeface="DejaVu Sans" charset="0"/>
              </a:rPr>
              <a:t>With combinational logic and registers, any FSM can be implemented in hardware</a:t>
            </a:r>
          </a:p>
        </p:txBody>
      </p:sp>
      <p:pic>
        <p:nvPicPr>
          <p:cNvPr id="2" name="Picture 1" descr="326px-CPT-FSM-abcd.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683" y="2320038"/>
            <a:ext cx="3258572" cy="2678826"/>
          </a:xfrm>
          <a:prstGeom prst="rect">
            <a:avLst/>
          </a:prstGeom>
        </p:spPr>
      </p:pic>
      <p:sp>
        <p:nvSpPr>
          <p:cNvPr id="3" name="Rectangle 2"/>
          <p:cNvSpPr/>
          <p:nvPr/>
        </p:nvSpPr>
        <p:spPr>
          <a:xfrm>
            <a:off x="7430590" y="1772985"/>
            <a:ext cx="2582758" cy="369332"/>
          </a:xfrm>
          <a:prstGeom prst="rect">
            <a:avLst/>
          </a:prstGeom>
        </p:spPr>
        <p:txBody>
          <a:bodyPr wrap="none">
            <a:spAutoFit/>
          </a:bodyPr>
          <a:lstStyle/>
          <a:p>
            <a:r>
              <a:rPr lang="en-GB" dirty="0">
                <a:solidFill>
                  <a:srgbClr val="3064C0"/>
                </a:solidFill>
                <a:latin typeface="Helvetica" charset="0"/>
                <a:ea typeface="DejaVu Sans" charset="0"/>
                <a:cs typeface="DejaVu Sans" charset="0"/>
              </a:rPr>
              <a:t>state transition diagram</a:t>
            </a:r>
            <a:endParaRPr lang="en-US" dirty="0">
              <a:solidFill>
                <a:srgbClr val="3064C0"/>
              </a:solidFill>
            </a:endParaRPr>
          </a:p>
        </p:txBody>
      </p:sp>
      <p:sp>
        <p:nvSpPr>
          <p:cNvPr id="6" name="Footer Placeholder 4"/>
          <p:cNvSpPr>
            <a:spLocks noGrp="1"/>
          </p:cNvSpPr>
          <p:nvPr>
            <p:ph type="ftr" sz="quarter" idx="11"/>
          </p:nvPr>
        </p:nvSpPr>
        <p:spPr>
          <a:xfrm>
            <a:off x="4165600" y="6356352"/>
            <a:ext cx="3860800" cy="365125"/>
          </a:xfrm>
        </p:spPr>
        <p:txBody>
          <a:bodyPr/>
          <a:lstStyle/>
          <a:p>
            <a:r>
              <a:rPr lang="en-US" smtClean="0"/>
              <a:t>Lecture 10: Sequential Logic</a:t>
            </a:r>
            <a:endParaRPr lang="en-US"/>
          </a:p>
        </p:txBody>
      </p:sp>
      <p:sp>
        <p:nvSpPr>
          <p:cNvPr id="7" name="Slide Number Placeholder 5"/>
          <p:cNvSpPr>
            <a:spLocks noGrp="1"/>
          </p:cNvSpPr>
          <p:nvPr>
            <p:ph type="sldNum" sz="quarter" idx="12"/>
          </p:nvPr>
        </p:nvSpPr>
        <p:spPr>
          <a:xfrm>
            <a:off x="8737600" y="6356352"/>
            <a:ext cx="2844800" cy="365125"/>
          </a:xfrm>
        </p:spPr>
        <p:txBody>
          <a:bodyPr/>
          <a:lstStyle/>
          <a:p>
            <a:fld id="{3FF131CF-B26C-E347-9AC9-78212C099DD5}" type="slidenum">
              <a:rPr lang="en-US" smtClean="0"/>
              <a:t>35</a:t>
            </a:fld>
            <a:endParaRPr lang="en-US"/>
          </a:p>
        </p:txBody>
      </p:sp>
      <p:sp>
        <p:nvSpPr>
          <p:cNvPr id="8" name="Date Placeholder 29"/>
          <p:cNvSpPr>
            <a:spLocks noGrp="1"/>
          </p:cNvSpPr>
          <p:nvPr>
            <p:ph type="dt" sz="quarter" idx="10"/>
          </p:nvPr>
        </p:nvSpPr>
        <p:spPr>
          <a:xfrm>
            <a:off x="609600" y="6356352"/>
            <a:ext cx="2844800" cy="365125"/>
          </a:xfrm>
        </p:spPr>
        <p:txBody>
          <a:bodyPr/>
          <a:lstStyle/>
          <a:p>
            <a:pPr>
              <a:defRPr/>
            </a:pPr>
            <a:fld id="{AC0FE1E9-01D7-E047-A658-0DA6A5B19DAC}" type="datetime1">
              <a:rPr lang="en-US" smtClean="0"/>
              <a:pPr>
                <a:defRPr/>
              </a:pPr>
              <a:t>10/5/17</a:t>
            </a:fld>
            <a:endParaRPr lang="en-US"/>
          </a:p>
        </p:txBody>
      </p:sp>
    </p:spTree>
    <p:extLst>
      <p:ext uri="{BB962C8B-B14F-4D97-AF65-F5344CB8AC3E}">
        <p14:creationId xmlns:p14="http://schemas.microsoft.com/office/powerpoint/2010/main" val="1802018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p:txBody>
          <a:bodyPr>
            <a:normAutofit/>
          </a:bodyPr>
          <a:lstStyle/>
          <a:p>
            <a:r>
              <a:rPr lang="en-US" dirty="0" smtClean="0"/>
              <a:t>Homework 2 set to be released Friday</a:t>
            </a:r>
          </a:p>
          <a:p>
            <a:pPr lvl="1"/>
            <a:r>
              <a:rPr lang="en-US" dirty="0" smtClean="0"/>
              <a:t>It will be multiple-choice and free response style (similar to HW0)</a:t>
            </a:r>
          </a:p>
          <a:p>
            <a:pPr lvl="1"/>
            <a:r>
              <a:rPr lang="en-US" dirty="0" smtClean="0"/>
              <a:t>Due in next Friday (in 1 week)</a:t>
            </a:r>
          </a:p>
          <a:p>
            <a:r>
              <a:rPr lang="en-US" dirty="0" smtClean="0"/>
              <a:t>Project 1 Part 1 will also be released Friday</a:t>
            </a:r>
          </a:p>
          <a:p>
            <a:pPr lvl="1"/>
            <a:r>
              <a:rPr lang="en-US" dirty="0" smtClean="0"/>
              <a:t>Due Monday, Oct 9</a:t>
            </a:r>
          </a:p>
          <a:p>
            <a:r>
              <a:rPr lang="en-US" dirty="0" smtClean="0"/>
              <a:t>Homework 1 regrades: </a:t>
            </a:r>
          </a:p>
          <a:p>
            <a:pPr lvl="1"/>
            <a:r>
              <a:rPr lang="en-US" dirty="0" smtClean="0"/>
              <a:t>Google form will be released tonight</a:t>
            </a:r>
          </a:p>
          <a:p>
            <a:pPr lvl="1"/>
            <a:r>
              <a:rPr lang="en-US" dirty="0" smtClean="0"/>
              <a:t>Instructions and guidelines will be on the </a:t>
            </a:r>
            <a:r>
              <a:rPr lang="en-US" smtClean="0"/>
              <a:t>piazza post</a:t>
            </a:r>
            <a:endParaRPr lang="en-US" dirty="0" smtClean="0"/>
          </a:p>
        </p:txBody>
      </p:sp>
      <p:sp>
        <p:nvSpPr>
          <p:cNvPr id="4" name="Date Placeholder 3"/>
          <p:cNvSpPr>
            <a:spLocks noGrp="1"/>
          </p:cNvSpPr>
          <p:nvPr>
            <p:ph type="dt" sz="half" idx="10"/>
          </p:nvPr>
        </p:nvSpPr>
        <p:spPr/>
        <p:txBody>
          <a:bodyPr/>
          <a:lstStyle/>
          <a:p>
            <a:fld id="{68E5AF39-9CD5-A54C-9267-ABEFB3E7F621}" type="datetime1">
              <a:rPr lang="en-US" smtClean="0"/>
              <a:pPr/>
              <a:t>10/5/17</a:t>
            </a:fld>
            <a:endParaRPr lang="en-US" dirty="0"/>
          </a:p>
        </p:txBody>
      </p:sp>
      <p:sp>
        <p:nvSpPr>
          <p:cNvPr id="5" name="Footer Placeholder 4"/>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36</a:t>
            </a:fld>
            <a:endParaRPr lang="en-US" dirty="0"/>
          </a:p>
        </p:txBody>
      </p:sp>
    </p:spTree>
    <p:extLst>
      <p:ext uri="{BB962C8B-B14F-4D97-AF65-F5344CB8AC3E}">
        <p14:creationId xmlns:p14="http://schemas.microsoft.com/office/powerpoint/2010/main" val="900915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sp>
        <p:nvSpPr>
          <p:cNvPr id="10"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latin typeface="+mn-lt"/>
              </a:rPr>
              <a:pPr/>
              <a:t>37</a:t>
            </a:fld>
            <a:endParaRPr lang="en-US" dirty="0">
              <a:latin typeface="+mn-lt"/>
            </a:endParaRPr>
          </a:p>
        </p:txBody>
      </p:sp>
      <p:sp>
        <p:nvSpPr>
          <p:cNvPr id="8" name="Date Placeholder 3"/>
          <p:cNvSpPr txBox="1">
            <a:spLocks/>
          </p:cNvSpPr>
          <p:nvPr/>
        </p:nvSpPr>
        <p:spPr>
          <a:xfrm>
            <a:off x="533400" y="6356353"/>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6FCE6CE-22EA-C947-BA59-D740F91D2B06}" type="datetime1">
              <a:rPr lang="en-US"/>
              <a:pPr/>
              <a:t>10/5/17</a:t>
            </a:fld>
            <a:endParaRPr lang="en-US" dirty="0"/>
          </a:p>
        </p:txBody>
      </p:sp>
      <p:sp>
        <p:nvSpPr>
          <p:cNvPr id="9" name="Footer Placeholder 4"/>
          <p:cNvSpPr txBox="1">
            <a:spLocks/>
          </p:cNvSpPr>
          <p:nvPr/>
        </p:nvSpPr>
        <p:spPr>
          <a:xfrm>
            <a:off x="4648200" y="6356353"/>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Fall </a:t>
            </a:r>
            <a:r>
              <a:rPr lang="is-IS" dirty="0" smtClean="0"/>
              <a:t>2017</a:t>
            </a:r>
            <a:r>
              <a:rPr lang="en-US" dirty="0" smtClean="0"/>
              <a:t> </a:t>
            </a:r>
            <a:r>
              <a:rPr lang="en-US" dirty="0"/>
              <a:t>- Lecture </a:t>
            </a:r>
            <a:r>
              <a:rPr lang="uk-UA" dirty="0" smtClean="0"/>
              <a:t>#</a:t>
            </a:r>
            <a:r>
              <a:rPr lang="en-US" dirty="0" smtClean="0"/>
              <a:t>10</a:t>
            </a:r>
            <a:endParaRPr lang="en-US" dirty="0"/>
          </a:p>
        </p:txBody>
      </p:sp>
      <p:pic>
        <p:nvPicPr>
          <p:cNvPr id="6" name="Picture 5"/>
          <p:cNvPicPr>
            <a:picLocks noChangeAspect="1"/>
          </p:cNvPicPr>
          <p:nvPr/>
        </p:nvPicPr>
        <p:blipFill>
          <a:blip r:embed="rId2"/>
          <a:stretch>
            <a:fillRect/>
          </a:stretch>
        </p:blipFill>
        <p:spPr>
          <a:xfrm>
            <a:off x="3556000" y="1276353"/>
            <a:ext cx="5080000" cy="5080000"/>
          </a:xfrm>
          <a:prstGeom prst="rect">
            <a:avLst/>
          </a:prstGeom>
        </p:spPr>
      </p:pic>
      <p:pic>
        <p:nvPicPr>
          <p:cNvPr id="7" name="Picture 6"/>
          <p:cNvPicPr>
            <a:picLocks noChangeAspect="1"/>
          </p:cNvPicPr>
          <p:nvPr/>
        </p:nvPicPr>
        <p:blipFill>
          <a:blip r:embed="rId3"/>
          <a:stretch>
            <a:fillRect/>
          </a:stretch>
        </p:blipFill>
        <p:spPr>
          <a:xfrm>
            <a:off x="3016797" y="24186"/>
            <a:ext cx="6158405" cy="6858000"/>
          </a:xfrm>
          <a:prstGeom prst="rect">
            <a:avLst/>
          </a:prstGeom>
        </p:spPr>
      </p:pic>
    </p:spTree>
    <p:extLst>
      <p:ext uri="{BB962C8B-B14F-4D97-AF65-F5344CB8AC3E}">
        <p14:creationId xmlns:p14="http://schemas.microsoft.com/office/powerpoint/2010/main" val="7878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Agenda</a:t>
            </a:r>
          </a:p>
        </p:txBody>
      </p:sp>
      <p:sp>
        <p:nvSpPr>
          <p:cNvPr id="19459" name="Content Placeholder 2"/>
          <p:cNvSpPr>
            <a:spLocks noGrp="1"/>
          </p:cNvSpPr>
          <p:nvPr>
            <p:ph idx="1"/>
          </p:nvPr>
        </p:nvSpPr>
        <p:spPr/>
        <p:txBody>
          <a:bodyPr>
            <a:normAutofit/>
          </a:bodyPr>
          <a:lstStyle/>
          <a:p>
            <a:r>
              <a:rPr lang="en-US" dirty="0" smtClean="0">
                <a:solidFill>
                  <a:schemeClr val="bg1">
                    <a:lumMod val="65000"/>
                  </a:schemeClr>
                </a:solidFill>
              </a:rPr>
              <a:t>Boolean Algebra</a:t>
            </a:r>
          </a:p>
          <a:p>
            <a:r>
              <a:rPr lang="en-US" dirty="0" smtClean="0">
                <a:solidFill>
                  <a:schemeClr val="bg1">
                    <a:lumMod val="65000"/>
                  </a:schemeClr>
                </a:solidFill>
              </a:rPr>
              <a:t>Timing and State Machines</a:t>
            </a:r>
          </a:p>
          <a:p>
            <a:r>
              <a:rPr lang="en-US" dirty="0" err="1" smtClean="0"/>
              <a:t>Datapath</a:t>
            </a:r>
            <a:r>
              <a:rPr lang="en-US" dirty="0" smtClean="0"/>
              <a:t> Elements: Mux + ALU</a:t>
            </a:r>
          </a:p>
          <a:p>
            <a:r>
              <a:rPr lang="en-US" dirty="0">
                <a:solidFill>
                  <a:schemeClr val="bg1">
                    <a:lumMod val="65000"/>
                  </a:schemeClr>
                </a:solidFill>
              </a:rPr>
              <a:t>RISC-V Lite </a:t>
            </a:r>
            <a:r>
              <a:rPr lang="en-US" dirty="0" err="1" smtClean="0">
                <a:solidFill>
                  <a:schemeClr val="bg1">
                    <a:lumMod val="65000"/>
                  </a:schemeClr>
                </a:solidFill>
              </a:rPr>
              <a:t>Datapath</a:t>
            </a:r>
            <a:endParaRPr lang="en-US" dirty="0" smtClean="0">
              <a:solidFill>
                <a:schemeClr val="bg1">
                  <a:lumMod val="65000"/>
                </a:schemeClr>
              </a:solidFill>
            </a:endParaRPr>
          </a:p>
          <a:p>
            <a:r>
              <a:rPr lang="en-US" dirty="0" smtClean="0">
                <a:solidFill>
                  <a:schemeClr val="bg1">
                    <a:lumMod val="65000"/>
                  </a:schemeClr>
                </a:solidFill>
              </a:rPr>
              <a:t>And, in Conclusion, …</a:t>
            </a:r>
          </a:p>
          <a:p>
            <a:pPr eaLnBrk="1" hangingPunct="1"/>
            <a:endParaRPr lang="en-US" dirty="0" smtClean="0">
              <a:solidFill>
                <a:schemeClr val="bg1">
                  <a:lumMod val="65000"/>
                </a:schemeClr>
              </a:solidFill>
            </a:endParaRPr>
          </a:p>
        </p:txBody>
      </p:sp>
      <p:sp>
        <p:nvSpPr>
          <p:cNvPr id="7" name="Date Placeholder 6"/>
          <p:cNvSpPr>
            <a:spLocks noGrp="1"/>
          </p:cNvSpPr>
          <p:nvPr>
            <p:ph type="dt" sz="quarter" idx="10"/>
          </p:nvPr>
        </p:nvSpPr>
        <p:spPr/>
        <p:txBody>
          <a:bodyPr/>
          <a:lstStyle/>
          <a:p>
            <a:pPr>
              <a:defRPr/>
            </a:pPr>
            <a:fld id="{A50B2C46-5AD7-FE4F-8A59-D0FE4920D08E}" type="datetime1">
              <a:rPr lang="en-US" smtClean="0"/>
              <a:pPr>
                <a:defRPr/>
              </a:pPr>
              <a:t>10/5/17</a:t>
            </a:fld>
            <a:endParaRPr lang="en-US"/>
          </a:p>
        </p:txBody>
      </p:sp>
      <p:sp>
        <p:nvSpPr>
          <p:cNvPr id="8" name="Slide Number Placeholder 7"/>
          <p:cNvSpPr>
            <a:spLocks noGrp="1"/>
          </p:cNvSpPr>
          <p:nvPr>
            <p:ph type="sldNum" sz="quarter" idx="12"/>
          </p:nvPr>
        </p:nvSpPr>
        <p:spPr/>
        <p:txBody>
          <a:bodyPr/>
          <a:lstStyle/>
          <a:p>
            <a:pPr>
              <a:defRPr/>
            </a:pPr>
            <a:fld id="{DE96CE77-EE0D-234F-A875-A91A105112B0}" type="slidenum">
              <a:rPr lang="en-US"/>
              <a:pPr>
                <a:defRPr/>
              </a:pPr>
              <a:t>38</a:t>
            </a:fld>
            <a:endParaRPr lang="en-US"/>
          </a:p>
        </p:txBody>
      </p:sp>
      <p:sp>
        <p:nvSpPr>
          <p:cNvPr id="9" name="Footer Placeholder 8"/>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16783827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4"/>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51203" name="Rectangle 9"/>
          <p:cNvSpPr>
            <a:spLocks noChangeArrowheads="1"/>
          </p:cNvSpPr>
          <p:nvPr/>
        </p:nvSpPr>
        <p:spPr bwMode="auto">
          <a:xfrm>
            <a:off x="5992813" y="1690689"/>
            <a:ext cx="1027112" cy="339725"/>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system</a:t>
            </a:r>
          </a:p>
        </p:txBody>
      </p:sp>
      <p:sp>
        <p:nvSpPr>
          <p:cNvPr id="51204" name="Rectangle 10"/>
          <p:cNvSpPr>
            <a:spLocks noChangeArrowheads="1"/>
          </p:cNvSpPr>
          <p:nvPr/>
        </p:nvSpPr>
        <p:spPr bwMode="auto">
          <a:xfrm>
            <a:off x="3787775" y="2644775"/>
            <a:ext cx="1214438"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datapath</a:t>
            </a:r>
          </a:p>
        </p:txBody>
      </p:sp>
      <p:sp>
        <p:nvSpPr>
          <p:cNvPr id="51205" name="Rectangle 11"/>
          <p:cNvSpPr>
            <a:spLocks noChangeArrowheads="1"/>
          </p:cNvSpPr>
          <p:nvPr/>
        </p:nvSpPr>
        <p:spPr bwMode="auto">
          <a:xfrm>
            <a:off x="7496176" y="2632075"/>
            <a:ext cx="1012825"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control</a:t>
            </a:r>
          </a:p>
        </p:txBody>
      </p:sp>
      <p:sp>
        <p:nvSpPr>
          <p:cNvPr id="51206" name="Rectangle 12"/>
          <p:cNvSpPr>
            <a:spLocks noChangeArrowheads="1"/>
          </p:cNvSpPr>
          <p:nvPr/>
        </p:nvSpPr>
        <p:spPr bwMode="auto">
          <a:xfrm>
            <a:off x="6329363" y="3648076"/>
            <a:ext cx="1528762" cy="550863"/>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state</a:t>
            </a:r>
            <a:br>
              <a:rPr lang="en-US">
                <a:solidFill>
                  <a:srgbClr val="000000"/>
                </a:solidFill>
                <a:latin typeface="Comic Sans MS" charset="0"/>
              </a:rPr>
            </a:br>
            <a:r>
              <a:rPr lang="en-US">
                <a:solidFill>
                  <a:srgbClr val="000000"/>
                </a:solidFill>
                <a:latin typeface="Comic Sans MS" charset="0"/>
              </a:rPr>
              <a:t>registers</a:t>
            </a:r>
          </a:p>
        </p:txBody>
      </p:sp>
      <p:sp>
        <p:nvSpPr>
          <p:cNvPr id="51207" name="Rectangle 13"/>
          <p:cNvSpPr>
            <a:spLocks noChangeArrowheads="1"/>
          </p:cNvSpPr>
          <p:nvPr/>
        </p:nvSpPr>
        <p:spPr bwMode="auto">
          <a:xfrm>
            <a:off x="7732714" y="3660776"/>
            <a:ext cx="2166937" cy="550863"/>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combinational</a:t>
            </a:r>
            <a:br>
              <a:rPr lang="en-US">
                <a:solidFill>
                  <a:srgbClr val="000000"/>
                </a:solidFill>
                <a:latin typeface="Comic Sans MS" charset="0"/>
              </a:rPr>
            </a:br>
            <a:r>
              <a:rPr lang="en-US">
                <a:solidFill>
                  <a:srgbClr val="000000"/>
                </a:solidFill>
                <a:latin typeface="Comic Sans MS" charset="0"/>
              </a:rPr>
              <a:t>logic</a:t>
            </a:r>
          </a:p>
        </p:txBody>
      </p:sp>
      <p:sp>
        <p:nvSpPr>
          <p:cNvPr id="51208" name="Rectangle 14"/>
          <p:cNvSpPr>
            <a:spLocks noChangeArrowheads="1"/>
          </p:cNvSpPr>
          <p:nvPr/>
        </p:nvSpPr>
        <p:spPr bwMode="auto">
          <a:xfrm>
            <a:off x="3379258" y="3722689"/>
            <a:ext cx="1365250" cy="339725"/>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multiplexer</a:t>
            </a:r>
          </a:p>
        </p:txBody>
      </p:sp>
      <p:sp>
        <p:nvSpPr>
          <p:cNvPr id="51209" name="Rectangle 15"/>
          <p:cNvSpPr>
            <a:spLocks noChangeArrowheads="1"/>
          </p:cNvSpPr>
          <p:nvPr/>
        </p:nvSpPr>
        <p:spPr bwMode="auto">
          <a:xfrm>
            <a:off x="4727575" y="3735389"/>
            <a:ext cx="1390650" cy="338137"/>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comparator</a:t>
            </a:r>
          </a:p>
        </p:txBody>
      </p:sp>
      <p:sp>
        <p:nvSpPr>
          <p:cNvPr id="51210" name="Rectangle 16"/>
          <p:cNvSpPr>
            <a:spLocks noChangeArrowheads="1"/>
          </p:cNvSpPr>
          <p:nvPr/>
        </p:nvSpPr>
        <p:spPr bwMode="auto">
          <a:xfrm>
            <a:off x="2284413" y="3584575"/>
            <a:ext cx="927100" cy="55245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code</a:t>
            </a:r>
            <a:br>
              <a:rPr lang="en-US">
                <a:solidFill>
                  <a:srgbClr val="000000"/>
                </a:solidFill>
                <a:latin typeface="Comic Sans MS" charset="0"/>
              </a:rPr>
            </a:br>
            <a:r>
              <a:rPr lang="en-US">
                <a:solidFill>
                  <a:srgbClr val="000000"/>
                </a:solidFill>
                <a:latin typeface="Comic Sans MS" charset="0"/>
              </a:rPr>
              <a:t>registers</a:t>
            </a:r>
          </a:p>
        </p:txBody>
      </p:sp>
      <p:sp>
        <p:nvSpPr>
          <p:cNvPr id="51211" name="Rectangle 17"/>
          <p:cNvSpPr>
            <a:spLocks noChangeArrowheads="1"/>
          </p:cNvSpPr>
          <p:nvPr/>
        </p:nvSpPr>
        <p:spPr bwMode="auto">
          <a:xfrm>
            <a:off x="5027613" y="5038725"/>
            <a:ext cx="1065212"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register</a:t>
            </a:r>
          </a:p>
        </p:txBody>
      </p:sp>
      <p:sp>
        <p:nvSpPr>
          <p:cNvPr id="51212" name="Rectangle 18"/>
          <p:cNvSpPr>
            <a:spLocks noChangeArrowheads="1"/>
          </p:cNvSpPr>
          <p:nvPr/>
        </p:nvSpPr>
        <p:spPr bwMode="auto">
          <a:xfrm>
            <a:off x="6642101" y="5038725"/>
            <a:ext cx="841375"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logic</a:t>
            </a:r>
          </a:p>
        </p:txBody>
      </p:sp>
      <p:sp>
        <p:nvSpPr>
          <p:cNvPr id="51213" name="Line 19"/>
          <p:cNvSpPr>
            <a:spLocks noChangeShapeType="1"/>
          </p:cNvSpPr>
          <p:nvPr/>
        </p:nvSpPr>
        <p:spPr bwMode="auto">
          <a:xfrm>
            <a:off x="6373813" y="1973263"/>
            <a:ext cx="1428750" cy="703262"/>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4" name="Line 20"/>
          <p:cNvSpPr>
            <a:spLocks noChangeShapeType="1"/>
          </p:cNvSpPr>
          <p:nvPr/>
        </p:nvSpPr>
        <p:spPr bwMode="auto">
          <a:xfrm flipH="1">
            <a:off x="4308475" y="1962151"/>
            <a:ext cx="2052638" cy="6889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5" name="Line 21"/>
          <p:cNvSpPr>
            <a:spLocks noChangeShapeType="1"/>
          </p:cNvSpPr>
          <p:nvPr/>
        </p:nvSpPr>
        <p:spPr bwMode="auto">
          <a:xfrm flipH="1">
            <a:off x="3930651" y="2963864"/>
            <a:ext cx="252413" cy="7778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6" name="Line 22"/>
          <p:cNvSpPr>
            <a:spLocks noChangeShapeType="1"/>
          </p:cNvSpPr>
          <p:nvPr/>
        </p:nvSpPr>
        <p:spPr bwMode="auto">
          <a:xfrm>
            <a:off x="4183064" y="2938464"/>
            <a:ext cx="1100137" cy="8413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7" name="Line 23"/>
          <p:cNvSpPr>
            <a:spLocks noChangeShapeType="1"/>
          </p:cNvSpPr>
          <p:nvPr/>
        </p:nvSpPr>
        <p:spPr bwMode="auto">
          <a:xfrm flipH="1">
            <a:off x="2841625" y="2927351"/>
            <a:ext cx="1354138" cy="7016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8" name="Line 24"/>
          <p:cNvSpPr>
            <a:spLocks noChangeShapeType="1"/>
          </p:cNvSpPr>
          <p:nvPr/>
        </p:nvSpPr>
        <p:spPr bwMode="auto">
          <a:xfrm>
            <a:off x="2716214" y="4105275"/>
            <a:ext cx="2655887" cy="9398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9" name="Line 25"/>
          <p:cNvSpPr>
            <a:spLocks noChangeShapeType="1"/>
          </p:cNvSpPr>
          <p:nvPr/>
        </p:nvSpPr>
        <p:spPr bwMode="auto">
          <a:xfrm flipH="1">
            <a:off x="5410201" y="4143375"/>
            <a:ext cx="1603375" cy="8905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0" name="Line 26"/>
          <p:cNvSpPr>
            <a:spLocks noChangeShapeType="1"/>
          </p:cNvSpPr>
          <p:nvPr/>
        </p:nvSpPr>
        <p:spPr bwMode="auto">
          <a:xfrm flipH="1">
            <a:off x="7077075" y="2914650"/>
            <a:ext cx="776288" cy="7762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1" name="Line 27"/>
          <p:cNvSpPr>
            <a:spLocks noChangeShapeType="1"/>
          </p:cNvSpPr>
          <p:nvPr/>
        </p:nvSpPr>
        <p:spPr bwMode="auto">
          <a:xfrm>
            <a:off x="7877175" y="2914650"/>
            <a:ext cx="865188" cy="7635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2" name="Line 28"/>
          <p:cNvSpPr>
            <a:spLocks noChangeShapeType="1"/>
          </p:cNvSpPr>
          <p:nvPr/>
        </p:nvSpPr>
        <p:spPr bwMode="auto">
          <a:xfrm>
            <a:off x="5283201" y="4029075"/>
            <a:ext cx="1604963" cy="10287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3" name="Line 29"/>
          <p:cNvSpPr>
            <a:spLocks noChangeShapeType="1"/>
          </p:cNvSpPr>
          <p:nvPr/>
        </p:nvSpPr>
        <p:spPr bwMode="auto">
          <a:xfrm>
            <a:off x="3930651" y="4029075"/>
            <a:ext cx="2932113" cy="10414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4" name="Line 30"/>
          <p:cNvSpPr>
            <a:spLocks noChangeShapeType="1"/>
          </p:cNvSpPr>
          <p:nvPr/>
        </p:nvSpPr>
        <p:spPr bwMode="auto">
          <a:xfrm flipH="1">
            <a:off x="6938963" y="4143375"/>
            <a:ext cx="1790700" cy="9144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5" name="Rectangle 31"/>
          <p:cNvSpPr>
            <a:spLocks noChangeArrowheads="1"/>
          </p:cNvSpPr>
          <p:nvPr/>
        </p:nvSpPr>
        <p:spPr bwMode="auto">
          <a:xfrm>
            <a:off x="5264150" y="5791200"/>
            <a:ext cx="1854200" cy="55245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switching</a:t>
            </a:r>
            <a:br>
              <a:rPr lang="en-US">
                <a:solidFill>
                  <a:srgbClr val="000000"/>
                </a:solidFill>
                <a:latin typeface="Comic Sans MS" charset="0"/>
              </a:rPr>
            </a:br>
            <a:r>
              <a:rPr lang="en-US">
                <a:solidFill>
                  <a:srgbClr val="000000"/>
                </a:solidFill>
                <a:latin typeface="Comic Sans MS" charset="0"/>
              </a:rPr>
              <a:t>networks</a:t>
            </a:r>
          </a:p>
        </p:txBody>
      </p:sp>
      <p:sp>
        <p:nvSpPr>
          <p:cNvPr id="51226" name="Line 32"/>
          <p:cNvSpPr>
            <a:spLocks noChangeShapeType="1"/>
          </p:cNvSpPr>
          <p:nvPr/>
        </p:nvSpPr>
        <p:spPr bwMode="auto">
          <a:xfrm flipH="1">
            <a:off x="6324601" y="5346700"/>
            <a:ext cx="563563" cy="42545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7" name="Line 33"/>
          <p:cNvSpPr>
            <a:spLocks noChangeShapeType="1"/>
          </p:cNvSpPr>
          <p:nvPr/>
        </p:nvSpPr>
        <p:spPr bwMode="auto">
          <a:xfrm>
            <a:off x="5410201" y="5334000"/>
            <a:ext cx="638175" cy="46355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8" name="Rectangle 36"/>
          <p:cNvSpPr>
            <a:spLocks noGrp="1" noChangeArrowheads="1"/>
          </p:cNvSpPr>
          <p:nvPr>
            <p:ph type="title"/>
          </p:nvPr>
        </p:nvSpPr>
        <p:spPr/>
        <p:txBody>
          <a:bodyPr/>
          <a:lstStyle/>
          <a:p>
            <a:pPr eaLnBrk="1" hangingPunct="1"/>
            <a:r>
              <a:rPr lang="en-US"/>
              <a:t>Design Hierarchy</a:t>
            </a:r>
          </a:p>
        </p:txBody>
      </p:sp>
      <p:sp>
        <p:nvSpPr>
          <p:cNvPr id="30" name="Date Placeholder 29"/>
          <p:cNvSpPr>
            <a:spLocks noGrp="1"/>
          </p:cNvSpPr>
          <p:nvPr>
            <p:ph type="dt" sz="quarter" idx="10"/>
          </p:nvPr>
        </p:nvSpPr>
        <p:spPr/>
        <p:txBody>
          <a:bodyPr/>
          <a:lstStyle/>
          <a:p>
            <a:pPr>
              <a:defRPr/>
            </a:pPr>
            <a:fld id="{AC0FE1E9-01D7-E047-A658-0DA6A5B19DAC}" type="datetime1">
              <a:rPr lang="en-US" smtClean="0"/>
              <a:pPr>
                <a:defRPr/>
              </a:pPr>
              <a:t>10/5/17</a:t>
            </a:fld>
            <a:endParaRPr lang="en-US"/>
          </a:p>
        </p:txBody>
      </p:sp>
      <p:sp>
        <p:nvSpPr>
          <p:cNvPr id="31" name="Slide Number Placeholder 30"/>
          <p:cNvSpPr>
            <a:spLocks noGrp="1"/>
          </p:cNvSpPr>
          <p:nvPr>
            <p:ph type="sldNum" sz="quarter" idx="12"/>
          </p:nvPr>
        </p:nvSpPr>
        <p:spPr/>
        <p:txBody>
          <a:bodyPr/>
          <a:lstStyle/>
          <a:p>
            <a:pPr>
              <a:defRPr/>
            </a:pPr>
            <a:fld id="{32371852-B2BA-C64F-8A35-805D0536AD16}" type="slidenum">
              <a:rPr lang="en-US"/>
              <a:pPr>
                <a:defRPr/>
              </a:pPr>
              <a:t>39</a:t>
            </a:fld>
            <a:endParaRPr lang="en-US"/>
          </a:p>
        </p:txBody>
      </p:sp>
      <p:grpSp>
        <p:nvGrpSpPr>
          <p:cNvPr id="2" name="Group 1"/>
          <p:cNvGrpSpPr/>
          <p:nvPr/>
        </p:nvGrpSpPr>
        <p:grpSpPr>
          <a:xfrm>
            <a:off x="3352799" y="2573341"/>
            <a:ext cx="4199998" cy="3794123"/>
            <a:chOff x="1828799" y="2573340"/>
            <a:chExt cx="4199998" cy="3794123"/>
          </a:xfrm>
        </p:grpSpPr>
        <p:sp>
          <p:nvSpPr>
            <p:cNvPr id="33" name="Rectangle 32"/>
            <p:cNvSpPr/>
            <p:nvPr/>
          </p:nvSpPr>
          <p:spPr>
            <a:xfrm>
              <a:off x="4774672" y="4893734"/>
              <a:ext cx="1254125" cy="43973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p:cNvSpPr/>
            <p:nvPr/>
          </p:nvSpPr>
          <p:spPr>
            <a:xfrm>
              <a:off x="3995738" y="5762625"/>
              <a:ext cx="1371600" cy="60483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p:cNvSpPr/>
            <p:nvPr/>
          </p:nvSpPr>
          <p:spPr>
            <a:xfrm>
              <a:off x="1828799" y="3640140"/>
              <a:ext cx="1320800" cy="45772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p:cNvSpPr/>
            <p:nvPr/>
          </p:nvSpPr>
          <p:spPr>
            <a:xfrm>
              <a:off x="2032000" y="2573340"/>
              <a:ext cx="1320800" cy="45772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2"/>
          <p:cNvGrpSpPr/>
          <p:nvPr/>
        </p:nvGrpSpPr>
        <p:grpSpPr>
          <a:xfrm>
            <a:off x="2184401" y="2506134"/>
            <a:ext cx="7433733" cy="2844273"/>
            <a:chOff x="660400" y="2506133"/>
            <a:chExt cx="7433733" cy="2844273"/>
          </a:xfrm>
        </p:grpSpPr>
        <p:sp>
          <p:nvSpPr>
            <p:cNvPr id="37" name="Rectangle 36"/>
            <p:cNvSpPr/>
            <p:nvPr/>
          </p:nvSpPr>
          <p:spPr>
            <a:xfrm>
              <a:off x="4961468" y="2506133"/>
              <a:ext cx="3132665" cy="1896533"/>
            </a:xfrm>
            <a:prstGeom prst="rect">
              <a:avLst/>
            </a:prstGeom>
            <a:noFill/>
            <a:ln w="508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p:cNvSpPr/>
            <p:nvPr/>
          </p:nvSpPr>
          <p:spPr>
            <a:xfrm>
              <a:off x="3267606" y="4910668"/>
              <a:ext cx="1254125" cy="439738"/>
            </a:xfrm>
            <a:prstGeom prst="rect">
              <a:avLst/>
            </a:prstGeom>
            <a:noFill/>
            <a:ln w="508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p:cNvSpPr/>
            <p:nvPr/>
          </p:nvSpPr>
          <p:spPr>
            <a:xfrm>
              <a:off x="660400" y="3589868"/>
              <a:ext cx="1118131" cy="524932"/>
            </a:xfrm>
            <a:prstGeom prst="rect">
              <a:avLst/>
            </a:prstGeom>
            <a:noFill/>
            <a:ln w="508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9"/>
          <p:cNvSpPr>
            <a:spLocks noChangeArrowheads="1"/>
          </p:cNvSpPr>
          <p:nvPr/>
        </p:nvSpPr>
        <p:spPr bwMode="auto">
          <a:xfrm>
            <a:off x="5992813" y="1690689"/>
            <a:ext cx="1027112" cy="339725"/>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system</a:t>
            </a:r>
          </a:p>
        </p:txBody>
      </p:sp>
      <p:sp>
        <p:nvSpPr>
          <p:cNvPr id="51204" name="Rectangle 10"/>
          <p:cNvSpPr>
            <a:spLocks noChangeArrowheads="1"/>
          </p:cNvSpPr>
          <p:nvPr/>
        </p:nvSpPr>
        <p:spPr bwMode="auto">
          <a:xfrm>
            <a:off x="3787775" y="2644775"/>
            <a:ext cx="1214438"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datapath</a:t>
            </a:r>
          </a:p>
        </p:txBody>
      </p:sp>
      <p:sp>
        <p:nvSpPr>
          <p:cNvPr id="51205" name="Rectangle 11"/>
          <p:cNvSpPr>
            <a:spLocks noChangeArrowheads="1"/>
          </p:cNvSpPr>
          <p:nvPr/>
        </p:nvSpPr>
        <p:spPr bwMode="auto">
          <a:xfrm>
            <a:off x="7496176" y="2632075"/>
            <a:ext cx="1012825"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control</a:t>
            </a:r>
          </a:p>
        </p:txBody>
      </p:sp>
      <p:sp>
        <p:nvSpPr>
          <p:cNvPr id="51206" name="Rectangle 12"/>
          <p:cNvSpPr>
            <a:spLocks noChangeArrowheads="1"/>
          </p:cNvSpPr>
          <p:nvPr/>
        </p:nvSpPr>
        <p:spPr bwMode="auto">
          <a:xfrm>
            <a:off x="6329363" y="3648076"/>
            <a:ext cx="1528762" cy="550863"/>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state</a:t>
            </a:r>
            <a:br>
              <a:rPr lang="en-US">
                <a:solidFill>
                  <a:srgbClr val="000000"/>
                </a:solidFill>
                <a:latin typeface="Comic Sans MS" charset="0"/>
              </a:rPr>
            </a:br>
            <a:r>
              <a:rPr lang="en-US">
                <a:solidFill>
                  <a:srgbClr val="000000"/>
                </a:solidFill>
                <a:latin typeface="Comic Sans MS" charset="0"/>
              </a:rPr>
              <a:t>registers</a:t>
            </a:r>
          </a:p>
        </p:txBody>
      </p:sp>
      <p:sp>
        <p:nvSpPr>
          <p:cNvPr id="51207" name="Rectangle 13"/>
          <p:cNvSpPr>
            <a:spLocks noChangeArrowheads="1"/>
          </p:cNvSpPr>
          <p:nvPr/>
        </p:nvSpPr>
        <p:spPr bwMode="auto">
          <a:xfrm>
            <a:off x="7732714" y="3660776"/>
            <a:ext cx="2166937" cy="550863"/>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combinational</a:t>
            </a:r>
            <a:br>
              <a:rPr lang="en-US">
                <a:solidFill>
                  <a:srgbClr val="000000"/>
                </a:solidFill>
                <a:latin typeface="Comic Sans MS" charset="0"/>
              </a:rPr>
            </a:br>
            <a:r>
              <a:rPr lang="en-US">
                <a:solidFill>
                  <a:srgbClr val="000000"/>
                </a:solidFill>
                <a:latin typeface="Comic Sans MS" charset="0"/>
              </a:rPr>
              <a:t>logic</a:t>
            </a:r>
          </a:p>
        </p:txBody>
      </p:sp>
      <p:sp>
        <p:nvSpPr>
          <p:cNvPr id="51208" name="Rectangle 14"/>
          <p:cNvSpPr>
            <a:spLocks noChangeArrowheads="1"/>
          </p:cNvSpPr>
          <p:nvPr/>
        </p:nvSpPr>
        <p:spPr bwMode="auto">
          <a:xfrm>
            <a:off x="3362325" y="3722689"/>
            <a:ext cx="1365250" cy="339725"/>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multiplexer</a:t>
            </a:r>
          </a:p>
        </p:txBody>
      </p:sp>
      <p:sp>
        <p:nvSpPr>
          <p:cNvPr id="51209" name="Rectangle 15"/>
          <p:cNvSpPr>
            <a:spLocks noChangeArrowheads="1"/>
          </p:cNvSpPr>
          <p:nvPr/>
        </p:nvSpPr>
        <p:spPr bwMode="auto">
          <a:xfrm>
            <a:off x="4727575" y="3735389"/>
            <a:ext cx="1390650" cy="338137"/>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comparator</a:t>
            </a:r>
          </a:p>
        </p:txBody>
      </p:sp>
      <p:sp>
        <p:nvSpPr>
          <p:cNvPr id="51210" name="Rectangle 16"/>
          <p:cNvSpPr>
            <a:spLocks noChangeArrowheads="1"/>
          </p:cNvSpPr>
          <p:nvPr/>
        </p:nvSpPr>
        <p:spPr bwMode="auto">
          <a:xfrm>
            <a:off x="2284413" y="3584575"/>
            <a:ext cx="927100" cy="55245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code</a:t>
            </a:r>
            <a:br>
              <a:rPr lang="en-US">
                <a:solidFill>
                  <a:srgbClr val="000000"/>
                </a:solidFill>
                <a:latin typeface="Comic Sans MS" charset="0"/>
              </a:rPr>
            </a:br>
            <a:r>
              <a:rPr lang="en-US">
                <a:solidFill>
                  <a:srgbClr val="000000"/>
                </a:solidFill>
                <a:latin typeface="Comic Sans MS" charset="0"/>
              </a:rPr>
              <a:t>registers</a:t>
            </a:r>
          </a:p>
        </p:txBody>
      </p:sp>
      <p:sp>
        <p:nvSpPr>
          <p:cNvPr id="51211" name="Rectangle 17"/>
          <p:cNvSpPr>
            <a:spLocks noChangeArrowheads="1"/>
          </p:cNvSpPr>
          <p:nvPr/>
        </p:nvSpPr>
        <p:spPr bwMode="auto">
          <a:xfrm>
            <a:off x="5027613" y="5038725"/>
            <a:ext cx="1065212"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register</a:t>
            </a:r>
          </a:p>
        </p:txBody>
      </p:sp>
      <p:sp>
        <p:nvSpPr>
          <p:cNvPr id="51212" name="Rectangle 18"/>
          <p:cNvSpPr>
            <a:spLocks noChangeArrowheads="1"/>
          </p:cNvSpPr>
          <p:nvPr/>
        </p:nvSpPr>
        <p:spPr bwMode="auto">
          <a:xfrm>
            <a:off x="6642101" y="5038725"/>
            <a:ext cx="841375" cy="338138"/>
          </a:xfrm>
          <a:prstGeom prst="rect">
            <a:avLst/>
          </a:prstGeom>
          <a:noFill/>
          <a:ln w="12700">
            <a:noFill/>
            <a:miter lim="800000"/>
            <a:headEnd/>
            <a:tailEnd/>
          </a:ln>
        </p:spPr>
        <p:txBody>
          <a:bodyPr wrap="none" lIns="19050" tIns="26988" rIns="19050" bIns="26988">
            <a:prstTxWarp prst="textNoShape">
              <a:avLst/>
            </a:prstTxWarp>
          </a:bodyPr>
          <a:lstStyle/>
          <a:p>
            <a:pPr>
              <a:lnSpc>
                <a:spcPts val="1700"/>
              </a:lnSpc>
              <a:tabLst>
                <a:tab pos="457200" algn="l"/>
                <a:tab pos="914400" algn="l"/>
                <a:tab pos="1371600" algn="l"/>
              </a:tabLst>
            </a:pPr>
            <a:r>
              <a:rPr lang="en-US">
                <a:solidFill>
                  <a:srgbClr val="000000"/>
                </a:solidFill>
                <a:latin typeface="Comic Sans MS" charset="0"/>
              </a:rPr>
              <a:t>logic</a:t>
            </a:r>
          </a:p>
        </p:txBody>
      </p:sp>
      <p:sp>
        <p:nvSpPr>
          <p:cNvPr id="51213" name="Line 19"/>
          <p:cNvSpPr>
            <a:spLocks noChangeShapeType="1"/>
          </p:cNvSpPr>
          <p:nvPr/>
        </p:nvSpPr>
        <p:spPr bwMode="auto">
          <a:xfrm>
            <a:off x="6373813" y="1973263"/>
            <a:ext cx="1428750" cy="703262"/>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4" name="Line 20"/>
          <p:cNvSpPr>
            <a:spLocks noChangeShapeType="1"/>
          </p:cNvSpPr>
          <p:nvPr/>
        </p:nvSpPr>
        <p:spPr bwMode="auto">
          <a:xfrm flipH="1">
            <a:off x="4308475" y="1962151"/>
            <a:ext cx="2052638" cy="6889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5" name="Line 21"/>
          <p:cNvSpPr>
            <a:spLocks noChangeShapeType="1"/>
          </p:cNvSpPr>
          <p:nvPr/>
        </p:nvSpPr>
        <p:spPr bwMode="auto">
          <a:xfrm flipH="1">
            <a:off x="3930651" y="2963864"/>
            <a:ext cx="252413" cy="7778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6" name="Line 22"/>
          <p:cNvSpPr>
            <a:spLocks noChangeShapeType="1"/>
          </p:cNvSpPr>
          <p:nvPr/>
        </p:nvSpPr>
        <p:spPr bwMode="auto">
          <a:xfrm>
            <a:off x="4183064" y="2938464"/>
            <a:ext cx="1100137" cy="8413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7" name="Line 23"/>
          <p:cNvSpPr>
            <a:spLocks noChangeShapeType="1"/>
          </p:cNvSpPr>
          <p:nvPr/>
        </p:nvSpPr>
        <p:spPr bwMode="auto">
          <a:xfrm flipH="1">
            <a:off x="2841625" y="2927351"/>
            <a:ext cx="1354138" cy="701675"/>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8" name="Line 24"/>
          <p:cNvSpPr>
            <a:spLocks noChangeShapeType="1"/>
          </p:cNvSpPr>
          <p:nvPr/>
        </p:nvSpPr>
        <p:spPr bwMode="auto">
          <a:xfrm>
            <a:off x="2716214" y="4105275"/>
            <a:ext cx="2655887" cy="9398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19" name="Line 25"/>
          <p:cNvSpPr>
            <a:spLocks noChangeShapeType="1"/>
          </p:cNvSpPr>
          <p:nvPr/>
        </p:nvSpPr>
        <p:spPr bwMode="auto">
          <a:xfrm flipH="1">
            <a:off x="5410201" y="4143375"/>
            <a:ext cx="1603375" cy="8905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0" name="Line 26"/>
          <p:cNvSpPr>
            <a:spLocks noChangeShapeType="1"/>
          </p:cNvSpPr>
          <p:nvPr/>
        </p:nvSpPr>
        <p:spPr bwMode="auto">
          <a:xfrm flipH="1">
            <a:off x="7077075" y="2914650"/>
            <a:ext cx="776288" cy="7762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1" name="Line 27"/>
          <p:cNvSpPr>
            <a:spLocks noChangeShapeType="1"/>
          </p:cNvSpPr>
          <p:nvPr/>
        </p:nvSpPr>
        <p:spPr bwMode="auto">
          <a:xfrm>
            <a:off x="7877175" y="2914650"/>
            <a:ext cx="865188" cy="763588"/>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2" name="Line 28"/>
          <p:cNvSpPr>
            <a:spLocks noChangeShapeType="1"/>
          </p:cNvSpPr>
          <p:nvPr/>
        </p:nvSpPr>
        <p:spPr bwMode="auto">
          <a:xfrm>
            <a:off x="5283201" y="4029075"/>
            <a:ext cx="1604963" cy="10287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3" name="Line 29"/>
          <p:cNvSpPr>
            <a:spLocks noChangeShapeType="1"/>
          </p:cNvSpPr>
          <p:nvPr/>
        </p:nvSpPr>
        <p:spPr bwMode="auto">
          <a:xfrm>
            <a:off x="3930651" y="4029075"/>
            <a:ext cx="2932113" cy="10414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4" name="Line 30"/>
          <p:cNvSpPr>
            <a:spLocks noChangeShapeType="1"/>
          </p:cNvSpPr>
          <p:nvPr/>
        </p:nvSpPr>
        <p:spPr bwMode="auto">
          <a:xfrm flipH="1">
            <a:off x="6938963" y="4143375"/>
            <a:ext cx="1790700" cy="91440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5" name="Rectangle 31"/>
          <p:cNvSpPr>
            <a:spLocks noChangeArrowheads="1"/>
          </p:cNvSpPr>
          <p:nvPr/>
        </p:nvSpPr>
        <p:spPr bwMode="auto">
          <a:xfrm>
            <a:off x="5264150" y="5791200"/>
            <a:ext cx="1854200" cy="55245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1700"/>
              </a:lnSpc>
              <a:tabLst>
                <a:tab pos="457200" algn="l"/>
                <a:tab pos="914400" algn="l"/>
                <a:tab pos="1371600" algn="l"/>
              </a:tabLst>
            </a:pPr>
            <a:r>
              <a:rPr lang="en-US">
                <a:solidFill>
                  <a:srgbClr val="000000"/>
                </a:solidFill>
                <a:latin typeface="Comic Sans MS" charset="0"/>
              </a:rPr>
              <a:t>switching</a:t>
            </a:r>
            <a:br>
              <a:rPr lang="en-US">
                <a:solidFill>
                  <a:srgbClr val="000000"/>
                </a:solidFill>
                <a:latin typeface="Comic Sans MS" charset="0"/>
              </a:rPr>
            </a:br>
            <a:r>
              <a:rPr lang="en-US">
                <a:solidFill>
                  <a:srgbClr val="000000"/>
                </a:solidFill>
                <a:latin typeface="Comic Sans MS" charset="0"/>
              </a:rPr>
              <a:t>networks</a:t>
            </a:r>
          </a:p>
        </p:txBody>
      </p:sp>
      <p:sp>
        <p:nvSpPr>
          <p:cNvPr id="51226" name="Line 32"/>
          <p:cNvSpPr>
            <a:spLocks noChangeShapeType="1"/>
          </p:cNvSpPr>
          <p:nvPr/>
        </p:nvSpPr>
        <p:spPr bwMode="auto">
          <a:xfrm flipH="1">
            <a:off x="6324601" y="5346700"/>
            <a:ext cx="563563" cy="42545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7" name="Line 33"/>
          <p:cNvSpPr>
            <a:spLocks noChangeShapeType="1"/>
          </p:cNvSpPr>
          <p:nvPr/>
        </p:nvSpPr>
        <p:spPr bwMode="auto">
          <a:xfrm>
            <a:off x="5410201" y="5334000"/>
            <a:ext cx="638175" cy="463550"/>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sp>
        <p:nvSpPr>
          <p:cNvPr id="51228" name="Rectangle 36"/>
          <p:cNvSpPr>
            <a:spLocks noGrp="1" noChangeArrowheads="1"/>
          </p:cNvSpPr>
          <p:nvPr>
            <p:ph type="title"/>
          </p:nvPr>
        </p:nvSpPr>
        <p:spPr/>
        <p:txBody>
          <a:bodyPr/>
          <a:lstStyle/>
          <a:p>
            <a:pPr eaLnBrk="1" hangingPunct="1"/>
            <a:r>
              <a:rPr lang="en-US"/>
              <a:t>Design Hierarchy</a:t>
            </a:r>
          </a:p>
        </p:txBody>
      </p:sp>
      <p:sp>
        <p:nvSpPr>
          <p:cNvPr id="30" name="Date Placeholder 29"/>
          <p:cNvSpPr>
            <a:spLocks noGrp="1"/>
          </p:cNvSpPr>
          <p:nvPr>
            <p:ph type="dt" sz="quarter" idx="10"/>
          </p:nvPr>
        </p:nvSpPr>
        <p:spPr/>
        <p:txBody>
          <a:bodyPr/>
          <a:lstStyle/>
          <a:p>
            <a:pPr>
              <a:defRPr/>
            </a:pPr>
            <a:fld id="{AC0FE1E9-01D7-E047-A658-0DA6A5B19DAC}" type="datetime1">
              <a:rPr lang="en-US" smtClean="0"/>
              <a:pPr>
                <a:defRPr/>
              </a:pPr>
              <a:t>10/5/17</a:t>
            </a:fld>
            <a:endParaRPr lang="en-US"/>
          </a:p>
        </p:txBody>
      </p:sp>
      <p:sp>
        <p:nvSpPr>
          <p:cNvPr id="31" name="Slide Number Placeholder 30"/>
          <p:cNvSpPr>
            <a:spLocks noGrp="1"/>
          </p:cNvSpPr>
          <p:nvPr>
            <p:ph type="sldNum" sz="quarter" idx="12"/>
          </p:nvPr>
        </p:nvSpPr>
        <p:spPr/>
        <p:txBody>
          <a:bodyPr/>
          <a:lstStyle/>
          <a:p>
            <a:pPr>
              <a:defRPr/>
            </a:pPr>
            <a:fld id="{32371852-B2BA-C64F-8A35-805D0536AD16}" type="slidenum">
              <a:rPr lang="en-US"/>
              <a:pPr>
                <a:defRPr/>
              </a:pPr>
              <a:t>4</a:t>
            </a:fld>
            <a:endParaRPr lang="en-US"/>
          </a:p>
        </p:txBody>
      </p:sp>
      <p:sp>
        <p:nvSpPr>
          <p:cNvPr id="36" name="Footer Placeholder 8"/>
          <p:cNvSpPr>
            <a:spLocks noGrp="1"/>
          </p:cNvSpPr>
          <p:nvPr>
            <p:ph type="ftr" sz="quarter" idx="11"/>
          </p:nvPr>
        </p:nvSpPr>
        <p:spPr>
          <a:xfrm>
            <a:off x="4165600" y="6356352"/>
            <a:ext cx="3860800" cy="365125"/>
          </a:xfrm>
        </p:spPr>
        <p:txBody>
          <a:bodyPr/>
          <a:lstStyle/>
          <a:p>
            <a:pPr>
              <a:defRPr/>
            </a:pPr>
            <a:r>
              <a:rPr lang="en-US" dirty="0" smtClean="0"/>
              <a:t>Fall </a:t>
            </a:r>
            <a:r>
              <a:rPr lang="is-IS" dirty="0" smtClean="0"/>
              <a:t>2017</a:t>
            </a:r>
            <a:r>
              <a:rPr lang="en-US" dirty="0" smtClean="0"/>
              <a:t> -- Lecture #10</a:t>
            </a:r>
            <a:endParaRPr lang="en-US" dirty="0"/>
          </a:p>
        </p:txBody>
      </p:sp>
      <p:sp>
        <p:nvSpPr>
          <p:cNvPr id="32" name="Rectangle 31"/>
          <p:cNvSpPr/>
          <p:nvPr/>
        </p:nvSpPr>
        <p:spPr>
          <a:xfrm>
            <a:off x="5533817" y="5764214"/>
            <a:ext cx="1243012" cy="60483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p:cNvSpPr/>
          <p:nvPr/>
        </p:nvSpPr>
        <p:spPr>
          <a:xfrm>
            <a:off x="6169028" y="4833936"/>
            <a:ext cx="1243012" cy="60483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20128915"/>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39251"/>
            <a:ext cx="9514936" cy="518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Title 1"/>
          <p:cNvSpPr>
            <a:spLocks noGrp="1"/>
          </p:cNvSpPr>
          <p:nvPr>
            <p:ph type="title"/>
          </p:nvPr>
        </p:nvSpPr>
        <p:spPr/>
        <p:txBody>
          <a:bodyPr>
            <a:normAutofit/>
          </a:bodyPr>
          <a:lstStyle/>
          <a:p>
            <a:pPr eaLnBrk="1" hangingPunct="1"/>
            <a:r>
              <a:rPr lang="en-US" dirty="0" smtClean="0"/>
              <a:t>Conceptual RISC-V </a:t>
            </a:r>
            <a:r>
              <a:rPr lang="en-US" dirty="0" err="1" smtClean="0"/>
              <a:t>Datapath</a:t>
            </a:r>
            <a:endParaRPr lang="en-US" dirty="0" smtClean="0"/>
          </a:p>
        </p:txBody>
      </p:sp>
      <p:sp>
        <p:nvSpPr>
          <p:cNvPr id="4" name="Date Placeholder 3"/>
          <p:cNvSpPr>
            <a:spLocks noGrp="1"/>
          </p:cNvSpPr>
          <p:nvPr>
            <p:ph type="dt" sz="quarter" idx="10"/>
          </p:nvPr>
        </p:nvSpPr>
        <p:spPr/>
        <p:txBody>
          <a:bodyPr/>
          <a:lstStyle/>
          <a:p>
            <a:pPr>
              <a:defRPr/>
            </a:pPr>
            <a:fld id="{66B99A3B-913E-B14A-BFA3-88F73467EA76}" type="datetime1">
              <a:rPr lang="en-US" smtClean="0"/>
              <a:pPr>
                <a:defRPr/>
              </a:pPr>
              <a:t>10/5/17</a:t>
            </a:fld>
            <a:endParaRPr lang="en-US"/>
          </a:p>
        </p:txBody>
      </p:sp>
      <p:sp>
        <p:nvSpPr>
          <p:cNvPr id="5" name="Footer Placeholder 4"/>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pPr>
              <a:defRPr/>
            </a:pPr>
            <a:fld id="{B6792A69-F3C1-164A-9859-C87892FC08A9}" type="slidenum">
              <a:rPr lang="en-US" smtClean="0"/>
              <a:pPr>
                <a:defRPr/>
              </a:pPr>
              <a:t>40</a:t>
            </a:fld>
            <a:endParaRPr lang="en-US"/>
          </a:p>
        </p:txBody>
      </p:sp>
      <p:grpSp>
        <p:nvGrpSpPr>
          <p:cNvPr id="7" name="Group 6"/>
          <p:cNvGrpSpPr/>
          <p:nvPr/>
        </p:nvGrpSpPr>
        <p:grpSpPr>
          <a:xfrm>
            <a:off x="4613534" y="4221444"/>
            <a:ext cx="3124201" cy="2201334"/>
            <a:chOff x="2887133" y="4097866"/>
            <a:chExt cx="3124201" cy="2201334"/>
          </a:xfrm>
        </p:grpSpPr>
        <p:sp>
          <p:nvSpPr>
            <p:cNvPr id="10" name="Oval 9"/>
            <p:cNvSpPr/>
            <p:nvPr/>
          </p:nvSpPr>
          <p:spPr>
            <a:xfrm>
              <a:off x="2887133" y="4097866"/>
              <a:ext cx="643467" cy="157480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367867" y="4724399"/>
              <a:ext cx="643467" cy="157480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3014133" y="1133418"/>
            <a:ext cx="6196802" cy="3962401"/>
            <a:chOff x="1490133" y="1037166"/>
            <a:chExt cx="6196802" cy="3962401"/>
          </a:xfrm>
        </p:grpSpPr>
        <p:sp>
          <p:nvSpPr>
            <p:cNvPr id="2" name="Oval 1"/>
            <p:cNvSpPr/>
            <p:nvPr/>
          </p:nvSpPr>
          <p:spPr>
            <a:xfrm>
              <a:off x="1490133" y="1037166"/>
              <a:ext cx="1473200" cy="1574801"/>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13735" y="3424766"/>
              <a:ext cx="1473200" cy="1574801"/>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a:lnSpc>
                <a:spcPct val="90000"/>
              </a:lnSpc>
            </a:pPr>
            <a:r>
              <a:rPr lang="en-US" smtClean="0"/>
              <a:t>Data Multiplexer</a:t>
            </a:r>
            <a:br>
              <a:rPr lang="en-US" smtClean="0"/>
            </a:br>
            <a:r>
              <a:rPr lang="en-US" smtClean="0"/>
              <a:t>(e.g., 2-to-1 x n-bit-wide)</a:t>
            </a:r>
          </a:p>
        </p:txBody>
      </p:sp>
      <p:pic>
        <p:nvPicPr>
          <p:cNvPr id="24579" name="Picture 3"/>
          <p:cNvPicPr>
            <a:picLocks noGrp="1" noChangeAspect="1" noChangeArrowheads="1"/>
          </p:cNvPicPr>
          <p:nvPr>
            <p:ph idx="4294967295"/>
          </p:nvPr>
        </p:nvPicPr>
        <p:blipFill>
          <a:blip r:embed="rId3"/>
          <a:srcRect/>
          <a:stretch>
            <a:fillRect/>
          </a:stretch>
        </p:blipFill>
        <p:spPr>
          <a:xfrm>
            <a:off x="2303463" y="1393825"/>
            <a:ext cx="7823200" cy="5100638"/>
          </a:xfrm>
        </p:spPr>
      </p:pic>
      <p:sp>
        <p:nvSpPr>
          <p:cNvPr id="21508" name="Rectangle 4"/>
          <p:cNvSpPr>
            <a:spLocks noChangeArrowheads="1"/>
          </p:cNvSpPr>
          <p:nvPr/>
        </p:nvSpPr>
        <p:spPr bwMode="auto">
          <a:xfrm>
            <a:off x="6527802" y="2141539"/>
            <a:ext cx="1259479" cy="584776"/>
          </a:xfrm>
          <a:prstGeom prst="rect">
            <a:avLst/>
          </a:prstGeom>
          <a:noFill/>
          <a:ln w="12700">
            <a:noFill/>
            <a:miter lim="800000"/>
            <a:headEnd/>
            <a:tailEnd/>
          </a:ln>
        </p:spPr>
        <p:txBody>
          <a:bodyPr wrap="none">
            <a:prstTxWarp prst="textNoShape">
              <a:avLst/>
            </a:prstTxWarp>
            <a:spAutoFit/>
          </a:bodyPr>
          <a:lstStyle/>
          <a:p>
            <a:pPr>
              <a:defRPr/>
            </a:pPr>
            <a:r>
              <a:rPr lang="en-US" sz="3200" dirty="0">
                <a:solidFill>
                  <a:srgbClr val="000000"/>
                </a:solidFill>
              </a:rPr>
              <a:t>“</a:t>
            </a:r>
            <a:r>
              <a:rPr lang="en-US" sz="3200" dirty="0" err="1">
                <a:solidFill>
                  <a:srgbClr val="000000"/>
                </a:solidFill>
              </a:rPr>
              <a:t>mux</a:t>
            </a:r>
            <a:r>
              <a:rPr lang="en-US" sz="3200" dirty="0">
                <a:solidFill>
                  <a:srgbClr val="000000"/>
                </a:solidFill>
              </a:rPr>
              <a:t>”</a:t>
            </a:r>
          </a:p>
        </p:txBody>
      </p:sp>
      <p:sp>
        <p:nvSpPr>
          <p:cNvPr id="6" name="Date Placeholder 5"/>
          <p:cNvSpPr>
            <a:spLocks noGrp="1"/>
          </p:cNvSpPr>
          <p:nvPr>
            <p:ph type="dt" sz="quarter" idx="10"/>
          </p:nvPr>
        </p:nvSpPr>
        <p:spPr/>
        <p:txBody>
          <a:bodyPr/>
          <a:lstStyle/>
          <a:p>
            <a:pPr>
              <a:defRPr/>
            </a:pPr>
            <a:fld id="{AEC9B3F4-7808-504D-8E52-57CD70CC1F0D}" type="datetime1">
              <a:rPr lang="en-US" smtClean="0"/>
              <a:pPr>
                <a:defRPr/>
              </a:pPr>
              <a:t>10/5/17</a:t>
            </a:fld>
            <a:endParaRPr lang="en-US"/>
          </a:p>
        </p:txBody>
      </p:sp>
      <p:sp>
        <p:nvSpPr>
          <p:cNvPr id="7" name="Slide Number Placeholder 6"/>
          <p:cNvSpPr>
            <a:spLocks noGrp="1"/>
          </p:cNvSpPr>
          <p:nvPr>
            <p:ph type="sldNum" sz="quarter" idx="12"/>
          </p:nvPr>
        </p:nvSpPr>
        <p:spPr/>
        <p:txBody>
          <a:bodyPr/>
          <a:lstStyle/>
          <a:p>
            <a:pPr>
              <a:defRPr/>
            </a:pPr>
            <a:fld id="{F75CD8FD-0AB7-1745-A2BC-906F473B03AA}" type="slidenum">
              <a:rPr lang="en-US" smtClean="0"/>
              <a:pPr>
                <a:defRPr/>
              </a:pPr>
              <a:t>41</a:t>
            </a:fld>
            <a:endParaRPr lang="en-US"/>
          </a:p>
        </p:txBody>
      </p:sp>
      <p:sp>
        <p:nvSpPr>
          <p:cNvPr id="8" name="Footer Placeholder 7"/>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8100"/>
            <a:ext cx="8229600" cy="1143000"/>
          </a:xfrm>
        </p:spPr>
        <p:txBody>
          <a:bodyPr/>
          <a:lstStyle/>
          <a:p>
            <a:r>
              <a:rPr lang="en-US" smtClean="0"/>
              <a:t>N Instances of 1-bit-Wide Mux</a:t>
            </a:r>
          </a:p>
        </p:txBody>
      </p:sp>
      <p:pic>
        <p:nvPicPr>
          <p:cNvPr id="26627" name="Picture 3"/>
          <p:cNvPicPr>
            <a:picLocks noGrp="1" noChangeAspect="1" noChangeArrowheads="1"/>
          </p:cNvPicPr>
          <p:nvPr>
            <p:ph idx="4294967295"/>
          </p:nvPr>
        </p:nvPicPr>
        <p:blipFill>
          <a:blip r:embed="rId3"/>
          <a:srcRect/>
          <a:stretch>
            <a:fillRect/>
          </a:stretch>
        </p:blipFill>
        <p:spPr>
          <a:xfrm>
            <a:off x="3276600" y="1008063"/>
            <a:ext cx="7391400" cy="5510212"/>
          </a:xfrm>
        </p:spPr>
      </p:pic>
      <p:grpSp>
        <p:nvGrpSpPr>
          <p:cNvPr id="2" name="Group 4"/>
          <p:cNvGrpSpPr>
            <a:grpSpLocks/>
          </p:cNvGrpSpPr>
          <p:nvPr/>
        </p:nvGrpSpPr>
        <p:grpSpPr bwMode="auto">
          <a:xfrm>
            <a:off x="1600200" y="3938588"/>
            <a:ext cx="6324600" cy="2538413"/>
            <a:chOff x="96" y="2481"/>
            <a:chExt cx="3984" cy="1599"/>
          </a:xfrm>
        </p:grpSpPr>
        <p:pic>
          <p:nvPicPr>
            <p:cNvPr id="26634" name="Picture 5"/>
            <p:cNvPicPr>
              <a:picLocks noChangeAspect="1" noChangeArrowheads="1"/>
            </p:cNvPicPr>
            <p:nvPr/>
          </p:nvPicPr>
          <p:blipFill>
            <a:blip r:embed="rId4">
              <a:clrChange>
                <a:clrFrom>
                  <a:srgbClr val="E1E1E1"/>
                </a:clrFrom>
                <a:clrTo>
                  <a:srgbClr val="E1E1E1">
                    <a:alpha val="0"/>
                  </a:srgbClr>
                </a:clrTo>
              </a:clrChange>
            </a:blip>
            <a:srcRect/>
            <a:stretch>
              <a:fillRect/>
            </a:stretch>
          </p:blipFill>
          <p:spPr bwMode="auto">
            <a:xfrm>
              <a:off x="96" y="2481"/>
              <a:ext cx="3408" cy="1599"/>
            </a:xfrm>
            <a:prstGeom prst="rect">
              <a:avLst/>
            </a:prstGeom>
            <a:noFill/>
            <a:ln w="12700">
              <a:noFill/>
              <a:miter lim="800000"/>
              <a:headEnd/>
              <a:tailEnd/>
            </a:ln>
          </p:spPr>
        </p:pic>
        <p:sp>
          <p:nvSpPr>
            <p:cNvPr id="26635" name="AutoShape 6"/>
            <p:cNvSpPr>
              <a:spLocks noChangeArrowheads="1"/>
            </p:cNvSpPr>
            <p:nvPr/>
          </p:nvSpPr>
          <p:spPr bwMode="auto">
            <a:xfrm flipH="1">
              <a:off x="3552" y="2888"/>
              <a:ext cx="528" cy="512"/>
            </a:xfrm>
            <a:prstGeom prst="rightArrow">
              <a:avLst>
                <a:gd name="adj1" fmla="val 45120"/>
                <a:gd name="adj2" fmla="val 56111"/>
              </a:avLst>
            </a:prstGeom>
            <a:solidFill>
              <a:schemeClr val="tx1"/>
            </a:solidFill>
            <a:ln w="12700">
              <a:solidFill>
                <a:schemeClr val="tx1"/>
              </a:solidFill>
              <a:miter lim="800000"/>
              <a:headEnd/>
              <a:tailEnd/>
            </a:ln>
          </p:spPr>
          <p:txBody>
            <a:bodyPr anchor="ctr">
              <a:prstTxWarp prst="textNoShape">
                <a:avLst/>
              </a:prstTxWarp>
              <a:spAutoFit/>
            </a:bodyPr>
            <a:lstStyle/>
            <a:p>
              <a:endParaRPr lang="en-US"/>
            </a:p>
          </p:txBody>
        </p:sp>
      </p:grpSp>
      <p:sp>
        <p:nvSpPr>
          <p:cNvPr id="10" name="Date Placeholder 9"/>
          <p:cNvSpPr>
            <a:spLocks noGrp="1"/>
          </p:cNvSpPr>
          <p:nvPr>
            <p:ph type="dt" sz="quarter" idx="10"/>
          </p:nvPr>
        </p:nvSpPr>
        <p:spPr/>
        <p:txBody>
          <a:bodyPr/>
          <a:lstStyle/>
          <a:p>
            <a:pPr>
              <a:defRPr/>
            </a:pPr>
            <a:fld id="{7CDB546E-8729-5542-97FD-F479B76C7594}" type="datetime1">
              <a:rPr lang="en-US" smtClean="0"/>
              <a:pPr>
                <a:defRPr/>
              </a:pPr>
              <a:t>10/5/17</a:t>
            </a:fld>
            <a:endParaRPr lang="en-US"/>
          </a:p>
        </p:txBody>
      </p:sp>
      <p:sp>
        <p:nvSpPr>
          <p:cNvPr id="11" name="Slide Number Placeholder 10"/>
          <p:cNvSpPr>
            <a:spLocks noGrp="1"/>
          </p:cNvSpPr>
          <p:nvPr>
            <p:ph type="sldNum" sz="quarter" idx="12"/>
          </p:nvPr>
        </p:nvSpPr>
        <p:spPr/>
        <p:txBody>
          <a:bodyPr/>
          <a:lstStyle/>
          <a:p>
            <a:pPr>
              <a:defRPr/>
            </a:pPr>
            <a:fld id="{DDC6DCA2-BA17-2445-80AF-F635E4477A13}" type="slidenum">
              <a:rPr lang="en-US" smtClean="0"/>
              <a:pPr>
                <a:defRPr/>
              </a:pPr>
              <a:t>42</a:t>
            </a:fld>
            <a:endParaRPr lang="en-US"/>
          </a:p>
        </p:txBody>
      </p:sp>
      <p:sp>
        <p:nvSpPr>
          <p:cNvPr id="12" name="Footer Placeholder 11"/>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to1muxmoves.jpg"/>
          <p:cNvPicPr>
            <a:picLocks noChangeAspect="1"/>
          </p:cNvPicPr>
          <p:nvPr/>
        </p:nvPicPr>
        <p:blipFill>
          <a:blip r:embed="rId3"/>
          <a:stretch>
            <a:fillRect/>
          </a:stretch>
        </p:blipFill>
        <p:spPr>
          <a:xfrm>
            <a:off x="2302934" y="2150534"/>
            <a:ext cx="8128000" cy="3911600"/>
          </a:xfrm>
          <a:prstGeom prst="rect">
            <a:avLst/>
          </a:prstGeom>
        </p:spPr>
      </p:pic>
      <p:sp>
        <p:nvSpPr>
          <p:cNvPr id="28674" name="Rectangle 2"/>
          <p:cNvSpPr>
            <a:spLocks noGrp="1" noChangeArrowheads="1"/>
          </p:cNvSpPr>
          <p:nvPr>
            <p:ph type="title"/>
          </p:nvPr>
        </p:nvSpPr>
        <p:spPr/>
        <p:txBody>
          <a:bodyPr>
            <a:normAutofit fontScale="90000"/>
          </a:bodyPr>
          <a:lstStyle/>
          <a:p>
            <a:pPr>
              <a:lnSpc>
                <a:spcPct val="90000"/>
              </a:lnSpc>
            </a:pPr>
            <a:r>
              <a:rPr lang="en-US" dirty="0"/>
              <a:t>How Do We Build a </a:t>
            </a:r>
            <a:br>
              <a:rPr lang="en-US" dirty="0"/>
            </a:br>
            <a:r>
              <a:rPr lang="en-US" dirty="0"/>
              <a:t>1-bit-Wide </a:t>
            </a:r>
            <a:r>
              <a:rPr lang="en-US" dirty="0" err="1" smtClean="0"/>
              <a:t>Mux</a:t>
            </a:r>
            <a:r>
              <a:rPr lang="en-US" dirty="0" smtClean="0"/>
              <a:t> (in </a:t>
            </a:r>
            <a:r>
              <a:rPr lang="en-US" dirty="0" err="1" smtClean="0"/>
              <a:t>Logisim</a:t>
            </a:r>
            <a:r>
              <a:rPr lang="en-US" dirty="0" smtClean="0"/>
              <a:t>)?</a:t>
            </a:r>
            <a:endParaRPr lang="en-US" dirty="0"/>
          </a:p>
        </p:txBody>
      </p:sp>
      <p:pic>
        <p:nvPicPr>
          <p:cNvPr id="28676" name="Picture 3"/>
          <p:cNvPicPr>
            <a:picLocks noGrp="1" noChangeAspect="1" noChangeArrowheads="1"/>
          </p:cNvPicPr>
          <p:nvPr>
            <p:ph idx="4294967295"/>
          </p:nvPr>
        </p:nvPicPr>
        <p:blipFill>
          <a:blip r:embed="rId4">
            <a:clrChange>
              <a:clrFrom>
                <a:srgbClr val="E1E1E1"/>
              </a:clrFrom>
              <a:clrTo>
                <a:srgbClr val="E1E1E1">
                  <a:alpha val="0"/>
                </a:srgbClr>
              </a:clrTo>
            </a:clrChange>
          </a:blip>
          <a:srcRect l="16814" t="82986" r="55753"/>
          <a:stretch>
            <a:fillRect/>
          </a:stretch>
        </p:blipFill>
        <p:spPr>
          <a:xfrm>
            <a:off x="7251700" y="2368551"/>
            <a:ext cx="2362200" cy="687388"/>
          </a:xfrm>
        </p:spPr>
      </p:pic>
      <p:sp>
        <p:nvSpPr>
          <p:cNvPr id="5" name="Date Placeholder 4"/>
          <p:cNvSpPr>
            <a:spLocks noGrp="1"/>
          </p:cNvSpPr>
          <p:nvPr>
            <p:ph type="dt" sz="quarter" idx="10"/>
          </p:nvPr>
        </p:nvSpPr>
        <p:spPr/>
        <p:txBody>
          <a:bodyPr/>
          <a:lstStyle/>
          <a:p>
            <a:pPr>
              <a:defRPr/>
            </a:pPr>
            <a:fld id="{CD16740A-F0A9-9148-8133-9329EE16819B}" type="datetime1">
              <a:rPr lang="en-US" smtClean="0"/>
              <a:pPr>
                <a:defRPr/>
              </a:pPr>
              <a:t>10/5/17</a:t>
            </a:fld>
            <a:endParaRPr lang="en-US"/>
          </a:p>
        </p:txBody>
      </p:sp>
      <p:sp>
        <p:nvSpPr>
          <p:cNvPr id="6" name="Slide Number Placeholder 5"/>
          <p:cNvSpPr>
            <a:spLocks noGrp="1"/>
          </p:cNvSpPr>
          <p:nvPr>
            <p:ph type="sldNum" sz="quarter" idx="12"/>
          </p:nvPr>
        </p:nvSpPr>
        <p:spPr/>
        <p:txBody>
          <a:bodyPr/>
          <a:lstStyle/>
          <a:p>
            <a:pPr>
              <a:defRPr/>
            </a:pPr>
            <a:fld id="{4411723C-6AC1-AA41-ADF1-40AB91D73C3F}" type="slidenum">
              <a:rPr lang="en-US" smtClean="0"/>
              <a:pPr>
                <a:defRPr/>
              </a:pPr>
              <a:t>43</a:t>
            </a:fld>
            <a:endParaRPr lang="en-US"/>
          </a:p>
        </p:txBody>
      </p:sp>
      <p:sp>
        <p:nvSpPr>
          <p:cNvPr id="7" name="Footer Placeholder 6"/>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cxnSp>
        <p:nvCxnSpPr>
          <p:cNvPr id="10" name="Straight Connector 9"/>
          <p:cNvCxnSpPr/>
          <p:nvPr/>
        </p:nvCxnSpPr>
        <p:spPr>
          <a:xfrm rot="16200000" flipH="1">
            <a:off x="2523067" y="5181600"/>
            <a:ext cx="762000" cy="50800"/>
          </a:xfrm>
          <a:prstGeom prst="line">
            <a:avLst/>
          </a:prstGeom>
          <a:ln w="5715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09333" y="5300134"/>
            <a:ext cx="485605" cy="1015663"/>
          </a:xfrm>
          <a:prstGeom prst="rect">
            <a:avLst/>
          </a:prstGeom>
          <a:noFill/>
        </p:spPr>
        <p:txBody>
          <a:bodyPr wrap="none" rtlCol="0">
            <a:spAutoFit/>
          </a:bodyPr>
          <a:lstStyle/>
          <a:p>
            <a:r>
              <a:rPr lang="en-US" sz="6000" dirty="0" err="1"/>
              <a:t>s</a:t>
            </a:r>
            <a:endParaRPr lang="en-US" sz="6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4-to-1 Multiplexer</a:t>
            </a:r>
          </a:p>
        </p:txBody>
      </p:sp>
      <p:pic>
        <p:nvPicPr>
          <p:cNvPr id="30723" name="Picture 3"/>
          <p:cNvPicPr>
            <a:picLocks noGrp="1" noChangeAspect="1" noChangeArrowheads="1"/>
          </p:cNvPicPr>
          <p:nvPr>
            <p:ph idx="4294967295"/>
          </p:nvPr>
        </p:nvPicPr>
        <p:blipFill>
          <a:blip r:embed="rId3"/>
          <a:srcRect l="7608" t="7127" r="5435"/>
          <a:stretch>
            <a:fillRect/>
          </a:stretch>
        </p:blipFill>
        <p:spPr>
          <a:xfrm>
            <a:off x="1998663" y="1414464"/>
            <a:ext cx="7315200" cy="4767262"/>
          </a:xfrm>
        </p:spPr>
      </p:pic>
      <p:sp>
        <p:nvSpPr>
          <p:cNvPr id="2440196" name="Rectangle 4"/>
          <p:cNvSpPr>
            <a:spLocks noChangeArrowheads="1"/>
          </p:cNvSpPr>
          <p:nvPr/>
        </p:nvSpPr>
        <p:spPr bwMode="auto">
          <a:xfrm>
            <a:off x="5765800" y="1884363"/>
            <a:ext cx="3944710" cy="584776"/>
          </a:xfrm>
          <a:prstGeom prst="rect">
            <a:avLst/>
          </a:prstGeom>
          <a:noFill/>
          <a:ln w="12700">
            <a:noFill/>
            <a:miter lim="800000"/>
            <a:headEnd/>
            <a:tailEnd/>
          </a:ln>
        </p:spPr>
        <p:txBody>
          <a:bodyPr wrap="none">
            <a:prstTxWarp prst="textNoShape">
              <a:avLst/>
            </a:prstTxWarp>
            <a:spAutoFit/>
          </a:bodyPr>
          <a:lstStyle/>
          <a:p>
            <a:pPr>
              <a:defRPr/>
            </a:pPr>
            <a:r>
              <a:rPr lang="en-US" sz="3200" dirty="0">
                <a:solidFill>
                  <a:srgbClr val="000000"/>
                </a:solidFill>
              </a:rPr>
              <a:t>How many rows in TT?</a:t>
            </a:r>
          </a:p>
        </p:txBody>
      </p:sp>
      <p:pic>
        <p:nvPicPr>
          <p:cNvPr id="2440197" name="Picture 5"/>
          <p:cNvPicPr>
            <a:picLocks noChangeAspect="1" noChangeArrowheads="1"/>
          </p:cNvPicPr>
          <p:nvPr/>
        </p:nvPicPr>
        <p:blipFill>
          <a:blip r:embed="rId4">
            <a:clrChange>
              <a:clrFrom>
                <a:srgbClr val="E1E1E1"/>
              </a:clrFrom>
              <a:clrTo>
                <a:srgbClr val="E1E1E1">
                  <a:alpha val="0"/>
                </a:srgbClr>
              </a:clrTo>
            </a:clrChange>
          </a:blip>
          <a:srcRect/>
          <a:stretch>
            <a:fillRect/>
          </a:stretch>
        </p:blipFill>
        <p:spPr bwMode="auto">
          <a:xfrm>
            <a:off x="2743203" y="5791200"/>
            <a:ext cx="7688263" cy="630238"/>
          </a:xfrm>
          <a:prstGeom prst="rect">
            <a:avLst/>
          </a:prstGeom>
          <a:noFill/>
          <a:ln w="9525">
            <a:noFill/>
            <a:miter lim="800000"/>
            <a:headEnd/>
            <a:tailEnd/>
          </a:ln>
        </p:spPr>
      </p:pic>
      <p:sp>
        <p:nvSpPr>
          <p:cNvPr id="30726" name="Rectangle 6"/>
          <p:cNvSpPr>
            <a:spLocks noChangeArrowheads="1"/>
          </p:cNvSpPr>
          <p:nvPr/>
        </p:nvSpPr>
        <p:spPr bwMode="auto">
          <a:xfrm>
            <a:off x="4114800" y="5720835"/>
            <a:ext cx="184666" cy="369332"/>
          </a:xfrm>
          <a:prstGeom prst="rect">
            <a:avLst/>
          </a:prstGeom>
          <a:solidFill>
            <a:schemeClr val="bg1"/>
          </a:solidFill>
          <a:ln w="12700">
            <a:noFill/>
            <a:miter lim="800000"/>
            <a:headEnd/>
            <a:tailEnd/>
          </a:ln>
        </p:spPr>
        <p:txBody>
          <a:bodyPr wrap="none" anchor="ctr">
            <a:prstTxWarp prst="textNoShape">
              <a:avLst/>
            </a:prstTxWarp>
            <a:spAutoFit/>
          </a:bodyPr>
          <a:lstStyle/>
          <a:p>
            <a:endParaRPr lang="en-US"/>
          </a:p>
        </p:txBody>
      </p:sp>
      <p:sp>
        <p:nvSpPr>
          <p:cNvPr id="7" name="Date Placeholder 6"/>
          <p:cNvSpPr>
            <a:spLocks noGrp="1"/>
          </p:cNvSpPr>
          <p:nvPr>
            <p:ph type="dt" sz="quarter" idx="10"/>
          </p:nvPr>
        </p:nvSpPr>
        <p:spPr/>
        <p:txBody>
          <a:bodyPr/>
          <a:lstStyle/>
          <a:p>
            <a:pPr>
              <a:defRPr/>
            </a:pPr>
            <a:fld id="{69256FE1-27FA-FE4F-B996-F69635A87B66}" type="datetime1">
              <a:rPr lang="en-US" smtClean="0"/>
              <a:pPr>
                <a:defRPr/>
              </a:pPr>
              <a:t>10/5/17</a:t>
            </a:fld>
            <a:endParaRPr lang="en-US"/>
          </a:p>
        </p:txBody>
      </p:sp>
      <p:sp>
        <p:nvSpPr>
          <p:cNvPr id="8" name="Slide Number Placeholder 7"/>
          <p:cNvSpPr>
            <a:spLocks noGrp="1"/>
          </p:cNvSpPr>
          <p:nvPr>
            <p:ph type="sldNum" sz="quarter" idx="12"/>
          </p:nvPr>
        </p:nvSpPr>
        <p:spPr/>
        <p:txBody>
          <a:bodyPr/>
          <a:lstStyle/>
          <a:p>
            <a:pPr>
              <a:defRPr/>
            </a:pPr>
            <a:fld id="{4FDFD644-BED4-A243-A0FD-480C7CCC9206}" type="slidenum">
              <a:rPr lang="en-US" smtClean="0"/>
              <a:pPr>
                <a:defRPr/>
              </a:pPr>
              <a:t>44</a:t>
            </a:fld>
            <a:endParaRPr lang="en-US"/>
          </a:p>
        </p:txBody>
      </p:sp>
      <p:sp>
        <p:nvSpPr>
          <p:cNvPr id="9" name="Footer Placeholder 8"/>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40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440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0196"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p:txBody>
          <a:bodyPr>
            <a:normAutofit fontScale="90000"/>
          </a:bodyPr>
          <a:lstStyle/>
          <a:p>
            <a:r>
              <a:rPr lang="en-US" dirty="0" smtClean="0"/>
              <a:t>Alternative Hierarchical Approach</a:t>
            </a:r>
            <a:br>
              <a:rPr lang="en-US" dirty="0" smtClean="0"/>
            </a:br>
            <a:r>
              <a:rPr lang="en-US" dirty="0" smtClean="0"/>
              <a:t>(in </a:t>
            </a:r>
            <a:r>
              <a:rPr lang="en-US" dirty="0" err="1" smtClean="0"/>
              <a:t>Logisim</a:t>
            </a:r>
            <a:r>
              <a:rPr lang="en-US" dirty="0" smtClean="0"/>
              <a:t>)</a:t>
            </a:r>
          </a:p>
        </p:txBody>
      </p:sp>
      <p:pic>
        <p:nvPicPr>
          <p:cNvPr id="2442242" name="Picture 2"/>
          <p:cNvPicPr>
            <a:picLocks noGrp="1" noChangeAspect="1" noChangeArrowheads="1"/>
          </p:cNvPicPr>
          <p:nvPr>
            <p:ph idx="4294967295"/>
          </p:nvPr>
        </p:nvPicPr>
        <p:blipFill>
          <a:blip r:embed="rId3"/>
          <a:srcRect l="10294" t="7181" r="8456" b="3676"/>
          <a:stretch>
            <a:fillRect/>
          </a:stretch>
        </p:blipFill>
        <p:spPr>
          <a:xfrm>
            <a:off x="3184525" y="1657350"/>
            <a:ext cx="5511800" cy="5200650"/>
          </a:xfrm>
        </p:spPr>
      </p:pic>
      <p:sp>
        <p:nvSpPr>
          <p:cNvPr id="6" name="Date Placeholder 5"/>
          <p:cNvSpPr>
            <a:spLocks noGrp="1"/>
          </p:cNvSpPr>
          <p:nvPr>
            <p:ph type="dt" sz="quarter" idx="10"/>
          </p:nvPr>
        </p:nvSpPr>
        <p:spPr/>
        <p:txBody>
          <a:bodyPr/>
          <a:lstStyle/>
          <a:p>
            <a:pPr>
              <a:defRPr/>
            </a:pPr>
            <a:fld id="{6A851D16-9155-1E42-BDA4-CD98E8CADE28}" type="datetime1">
              <a:rPr lang="en-US" smtClean="0"/>
              <a:pPr>
                <a:defRPr/>
              </a:pPr>
              <a:t>10/5/17</a:t>
            </a:fld>
            <a:endParaRPr lang="en-US"/>
          </a:p>
        </p:txBody>
      </p:sp>
      <p:sp>
        <p:nvSpPr>
          <p:cNvPr id="7" name="Slide Number Placeholder 6"/>
          <p:cNvSpPr>
            <a:spLocks noGrp="1"/>
          </p:cNvSpPr>
          <p:nvPr>
            <p:ph type="sldNum" sz="quarter" idx="12"/>
          </p:nvPr>
        </p:nvSpPr>
        <p:spPr/>
        <p:txBody>
          <a:bodyPr/>
          <a:lstStyle/>
          <a:p>
            <a:pPr>
              <a:defRPr/>
            </a:pPr>
            <a:fld id="{362B2006-2692-FB46-9AFA-EBB21D03BB26}" type="slidenum">
              <a:rPr lang="en-US" smtClean="0"/>
              <a:pPr>
                <a:defRPr/>
              </a:pPr>
              <a:t>45</a:t>
            </a:fld>
            <a:endParaRPr lang="en-US"/>
          </a:p>
        </p:txBody>
      </p:sp>
      <p:sp>
        <p:nvSpPr>
          <p:cNvPr id="8" name="Footer Placeholder 7"/>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442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Arithmetic and Logic Unit</a:t>
            </a:r>
          </a:p>
        </p:txBody>
      </p:sp>
      <p:sp>
        <p:nvSpPr>
          <p:cNvPr id="34819" name="Rectangle 3"/>
          <p:cNvSpPr>
            <a:spLocks noGrp="1" noChangeArrowheads="1"/>
          </p:cNvSpPr>
          <p:nvPr>
            <p:ph type="body" idx="1"/>
          </p:nvPr>
        </p:nvSpPr>
        <p:spPr/>
        <p:txBody>
          <a:bodyPr/>
          <a:lstStyle/>
          <a:p>
            <a:r>
              <a:rPr lang="en-US" smtClean="0"/>
              <a:t>Most processors contain a special logic block called “Arithmetic and Logic Unit” (ALU)</a:t>
            </a:r>
          </a:p>
          <a:p>
            <a:r>
              <a:rPr lang="en-US" smtClean="0"/>
              <a:t>We’ll show you an easy one that does ADD, SUB, bitwise AND, bitwise OR</a:t>
            </a:r>
          </a:p>
        </p:txBody>
      </p:sp>
      <p:pic>
        <p:nvPicPr>
          <p:cNvPr id="34820" name="Picture 4"/>
          <p:cNvPicPr>
            <a:picLocks noChangeAspect="1" noChangeArrowheads="1"/>
          </p:cNvPicPr>
          <p:nvPr/>
        </p:nvPicPr>
        <p:blipFill>
          <a:blip r:embed="rId3"/>
          <a:srcRect/>
          <a:stretch>
            <a:fillRect/>
          </a:stretch>
        </p:blipFill>
        <p:spPr bwMode="auto">
          <a:xfrm>
            <a:off x="2252663" y="3690939"/>
            <a:ext cx="3733800" cy="3167062"/>
          </a:xfrm>
          <a:prstGeom prst="rect">
            <a:avLst/>
          </a:prstGeom>
          <a:noFill/>
          <a:ln w="9525">
            <a:noFill/>
            <a:miter lim="800000"/>
            <a:headEnd/>
            <a:tailEnd/>
          </a:ln>
        </p:spPr>
      </p:pic>
      <p:pic>
        <p:nvPicPr>
          <p:cNvPr id="34821" name="Picture 5"/>
          <p:cNvPicPr>
            <a:picLocks noChangeAspect="1" noChangeArrowheads="1"/>
          </p:cNvPicPr>
          <p:nvPr/>
        </p:nvPicPr>
        <p:blipFill>
          <a:blip r:embed="rId4"/>
          <a:srcRect/>
          <a:stretch>
            <a:fillRect/>
          </a:stretch>
        </p:blipFill>
        <p:spPr bwMode="auto">
          <a:xfrm>
            <a:off x="5943600" y="4038601"/>
            <a:ext cx="4343400" cy="1900238"/>
          </a:xfrm>
          <a:prstGeom prst="rect">
            <a:avLst/>
          </a:prstGeom>
          <a:noFill/>
          <a:ln w="9525">
            <a:noFill/>
            <a:miter lim="800000"/>
            <a:headEnd/>
            <a:tailEnd/>
          </a:ln>
        </p:spPr>
      </p:pic>
      <p:sp>
        <p:nvSpPr>
          <p:cNvPr id="8" name="Date Placeholder 7"/>
          <p:cNvSpPr>
            <a:spLocks noGrp="1"/>
          </p:cNvSpPr>
          <p:nvPr>
            <p:ph type="dt" sz="quarter" idx="10"/>
          </p:nvPr>
        </p:nvSpPr>
        <p:spPr/>
        <p:txBody>
          <a:bodyPr/>
          <a:lstStyle/>
          <a:p>
            <a:pPr>
              <a:defRPr/>
            </a:pPr>
            <a:fld id="{33BCE69E-AF90-B446-B6E3-589CB53E9C64}" type="datetime1">
              <a:rPr lang="en-US" smtClean="0"/>
              <a:pPr>
                <a:defRPr/>
              </a:pPr>
              <a:t>10/5/17</a:t>
            </a:fld>
            <a:endParaRPr lang="en-US"/>
          </a:p>
        </p:txBody>
      </p:sp>
      <p:sp>
        <p:nvSpPr>
          <p:cNvPr id="9" name="Slide Number Placeholder 8"/>
          <p:cNvSpPr>
            <a:spLocks noGrp="1"/>
          </p:cNvSpPr>
          <p:nvPr>
            <p:ph type="sldNum" sz="quarter" idx="12"/>
          </p:nvPr>
        </p:nvSpPr>
        <p:spPr/>
        <p:txBody>
          <a:bodyPr/>
          <a:lstStyle/>
          <a:p>
            <a:pPr>
              <a:defRPr/>
            </a:pPr>
            <a:fld id="{8D0764EF-FF3B-634E-A28E-171D4C52A238}" type="slidenum">
              <a:rPr lang="en-US" smtClean="0"/>
              <a:pPr>
                <a:defRPr/>
              </a:pPr>
              <a:t>46</a:t>
            </a:fld>
            <a:endParaRPr lang="en-US"/>
          </a:p>
        </p:txBody>
      </p:sp>
      <p:sp>
        <p:nvSpPr>
          <p:cNvPr id="10" name="Footer Placeholder 9"/>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Grp="1" noChangeAspect="1" noChangeArrowheads="1"/>
          </p:cNvPicPr>
          <p:nvPr>
            <p:ph idx="4294967295"/>
          </p:nvPr>
        </p:nvPicPr>
        <p:blipFill>
          <a:blip r:embed="rId3"/>
          <a:srcRect l="5731" r="7370"/>
          <a:stretch>
            <a:fillRect/>
          </a:stretch>
        </p:blipFill>
        <p:spPr>
          <a:xfrm>
            <a:off x="2743203" y="1365250"/>
            <a:ext cx="6519863" cy="5170488"/>
          </a:xfrm>
        </p:spPr>
      </p:pic>
      <p:sp>
        <p:nvSpPr>
          <p:cNvPr id="36867" name="Rectangle 2"/>
          <p:cNvSpPr>
            <a:spLocks noGrp="1" noChangeArrowheads="1"/>
          </p:cNvSpPr>
          <p:nvPr>
            <p:ph type="title"/>
          </p:nvPr>
        </p:nvSpPr>
        <p:spPr/>
        <p:txBody>
          <a:bodyPr/>
          <a:lstStyle/>
          <a:p>
            <a:r>
              <a:rPr lang="en-US" smtClean="0"/>
              <a:t>Simple ALU</a:t>
            </a:r>
          </a:p>
        </p:txBody>
      </p:sp>
      <p:sp>
        <p:nvSpPr>
          <p:cNvPr id="4" name="Date Placeholder 3"/>
          <p:cNvSpPr>
            <a:spLocks noGrp="1"/>
          </p:cNvSpPr>
          <p:nvPr>
            <p:ph type="dt" sz="quarter" idx="10"/>
          </p:nvPr>
        </p:nvSpPr>
        <p:spPr/>
        <p:txBody>
          <a:bodyPr/>
          <a:lstStyle/>
          <a:p>
            <a:pPr>
              <a:defRPr/>
            </a:pPr>
            <a:fld id="{5F5DB527-1ED7-E942-8E9B-1BC774B51D39}" type="datetime1">
              <a:rPr lang="en-US" smtClean="0"/>
              <a:pPr>
                <a:defRPr/>
              </a:pPr>
              <a:t>10/5/17</a:t>
            </a:fld>
            <a:endParaRPr lang="en-US"/>
          </a:p>
        </p:txBody>
      </p:sp>
      <p:sp>
        <p:nvSpPr>
          <p:cNvPr id="6" name="Footer Placeholder 5"/>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5" name="Slide Number Placeholder 4"/>
          <p:cNvSpPr>
            <a:spLocks noGrp="1"/>
          </p:cNvSpPr>
          <p:nvPr>
            <p:ph type="sldNum" sz="quarter" idx="12"/>
          </p:nvPr>
        </p:nvSpPr>
        <p:spPr/>
        <p:txBody>
          <a:bodyPr/>
          <a:lstStyle/>
          <a:p>
            <a:pPr>
              <a:defRPr/>
            </a:pPr>
            <a:fld id="{1CE24A3C-86C5-6B42-9ECB-9ACD4CDF8910}" type="slidenum">
              <a:rPr lang="en-US" smtClean="0"/>
              <a:pPr>
                <a:defRPr/>
              </a:pPr>
              <a:t>47</a:t>
            </a:fld>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r>
              <a:rPr lang="en-US"/>
              <a:t>Adder/Subtractor: One-bit adder Least Significant Bit</a:t>
            </a:r>
          </a:p>
        </p:txBody>
      </p:sp>
      <p:sp>
        <p:nvSpPr>
          <p:cNvPr id="5" name="Date Placeholder 4"/>
          <p:cNvSpPr>
            <a:spLocks noGrp="1"/>
          </p:cNvSpPr>
          <p:nvPr>
            <p:ph type="dt" sz="quarter" idx="10"/>
          </p:nvPr>
        </p:nvSpPr>
        <p:spPr/>
        <p:txBody>
          <a:bodyPr/>
          <a:lstStyle/>
          <a:p>
            <a:pPr>
              <a:defRPr/>
            </a:pPr>
            <a:fld id="{D23C7D76-86A9-C841-9100-33E5AE3CD054}" type="datetime1">
              <a:rPr lang="en-US" smtClean="0"/>
              <a:pPr>
                <a:defRPr/>
              </a:pPr>
              <a:t>10/5/17</a:t>
            </a:fld>
            <a:endParaRPr lang="en-US"/>
          </a:p>
        </p:txBody>
      </p:sp>
      <p:sp>
        <p:nvSpPr>
          <p:cNvPr id="7" name="Footer Placeholder 6"/>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pPr>
              <a:defRPr/>
            </a:pPr>
            <a:fld id="{2EBB76EA-564A-B049-A41D-95C6FDA09946}" type="slidenum">
              <a:rPr lang="en-US" smtClean="0"/>
              <a:pPr>
                <a:defRPr/>
              </a:pPr>
              <a:t>48</a:t>
            </a:fld>
            <a:endParaRPr lang="en-US"/>
          </a:p>
        </p:txBody>
      </p:sp>
      <p:pic>
        <p:nvPicPr>
          <p:cNvPr id="41990" name="Picture 3"/>
          <p:cNvPicPr>
            <a:picLocks noGrp="1" noChangeAspect="1" noChangeArrowheads="1"/>
          </p:cNvPicPr>
          <p:nvPr>
            <p:ph idx="4294967295"/>
          </p:nvPr>
        </p:nvPicPr>
        <p:blipFill>
          <a:blip r:embed="rId3"/>
          <a:srcRect/>
          <a:stretch>
            <a:fillRect/>
          </a:stretch>
        </p:blipFill>
        <p:spPr>
          <a:xfrm>
            <a:off x="1524000" y="1871664"/>
            <a:ext cx="8305800" cy="3906837"/>
          </a:xfr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fld id="{ACE5767E-3DED-2547-A4F0-AA0DD01D838F}" type="datetime1">
              <a:rPr lang="en-US" smtClean="0"/>
              <a:pPr>
                <a:defRPr/>
              </a:pPr>
              <a:t>10/5/17</a:t>
            </a:fld>
            <a:endParaRPr lang="en-US"/>
          </a:p>
        </p:txBody>
      </p:sp>
      <p:sp>
        <p:nvSpPr>
          <p:cNvPr id="7" name="Footer Placeholder 6"/>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pPr>
              <a:defRPr/>
            </a:pPr>
            <a:fld id="{3136B24C-2D66-B24F-A680-F98418670B05}" type="slidenum">
              <a:rPr lang="en-US" smtClean="0"/>
              <a:pPr>
                <a:defRPr/>
              </a:pPr>
              <a:t>49</a:t>
            </a:fld>
            <a:endParaRPr lang="en-US"/>
          </a:p>
        </p:txBody>
      </p:sp>
      <p:pic>
        <p:nvPicPr>
          <p:cNvPr id="44037" name="Picture 3"/>
          <p:cNvPicPr>
            <a:picLocks noGrp="1" noChangeAspect="1" noChangeArrowheads="1"/>
          </p:cNvPicPr>
          <p:nvPr>
            <p:ph idx="4294967295"/>
          </p:nvPr>
        </p:nvPicPr>
        <p:blipFill>
          <a:blip r:embed="rId3">
            <a:clrChange>
              <a:clrFrom>
                <a:srgbClr val="E1E1E1"/>
              </a:clrFrom>
              <a:clrTo>
                <a:srgbClr val="E1E1E1">
                  <a:alpha val="0"/>
                </a:srgbClr>
              </a:clrTo>
            </a:clrChange>
          </a:blip>
          <a:srcRect/>
          <a:stretch>
            <a:fillRect/>
          </a:stretch>
        </p:blipFill>
        <p:spPr>
          <a:xfrm>
            <a:off x="2438400" y="1150940"/>
            <a:ext cx="8229600" cy="5248275"/>
          </a:xfrm>
        </p:spPr>
      </p:pic>
      <p:sp>
        <p:nvSpPr>
          <p:cNvPr id="2454532" name="Rectangle 4"/>
          <p:cNvSpPr>
            <a:spLocks noChangeArrowheads="1"/>
          </p:cNvSpPr>
          <p:nvPr/>
        </p:nvSpPr>
        <p:spPr bwMode="auto">
          <a:xfrm>
            <a:off x="4651521" y="6006068"/>
            <a:ext cx="5105400" cy="369332"/>
          </a:xfrm>
          <a:prstGeom prst="rect">
            <a:avLst/>
          </a:prstGeom>
          <a:solidFill>
            <a:schemeClr val="bg1"/>
          </a:solidFill>
          <a:ln w="12700">
            <a:noFill/>
            <a:miter lim="800000"/>
            <a:headEnd/>
            <a:tailEnd/>
          </a:ln>
        </p:spPr>
        <p:txBody>
          <a:bodyPr wrap="square" anchor="ctr">
            <a:prstTxWarp prst="textNoShape">
              <a:avLst/>
            </a:prstTxWarp>
            <a:spAutoFit/>
          </a:bodyPr>
          <a:lstStyle/>
          <a:p>
            <a:endParaRPr lang="en-US"/>
          </a:p>
        </p:txBody>
      </p:sp>
      <p:sp>
        <p:nvSpPr>
          <p:cNvPr id="44039" name="Rectangle 2"/>
          <p:cNvSpPr>
            <a:spLocks noGrp="1" noChangeArrowheads="1"/>
          </p:cNvSpPr>
          <p:nvPr>
            <p:ph type="title"/>
          </p:nvPr>
        </p:nvSpPr>
        <p:spPr/>
        <p:txBody>
          <a:bodyPr>
            <a:normAutofit/>
          </a:bodyPr>
          <a:lstStyle/>
          <a:p>
            <a:r>
              <a:rPr lang="en-US" smtClean="0"/>
              <a:t>Adder/Subtractor: One-bit adder (1/2)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24545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45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Agenda</a:t>
            </a:r>
          </a:p>
        </p:txBody>
      </p:sp>
      <p:sp>
        <p:nvSpPr>
          <p:cNvPr id="19459" name="Content Placeholder 2"/>
          <p:cNvSpPr>
            <a:spLocks noGrp="1"/>
          </p:cNvSpPr>
          <p:nvPr>
            <p:ph idx="1"/>
          </p:nvPr>
        </p:nvSpPr>
        <p:spPr/>
        <p:txBody>
          <a:bodyPr>
            <a:normAutofit/>
          </a:bodyPr>
          <a:lstStyle/>
          <a:p>
            <a:r>
              <a:rPr lang="en-US" dirty="0" smtClean="0"/>
              <a:t>Boolean Algebra</a:t>
            </a:r>
          </a:p>
          <a:p>
            <a:r>
              <a:rPr lang="en-US" dirty="0" smtClean="0"/>
              <a:t>Timing and State Machines</a:t>
            </a:r>
          </a:p>
          <a:p>
            <a:r>
              <a:rPr lang="en-US" dirty="0" err="1" smtClean="0"/>
              <a:t>Datapath</a:t>
            </a:r>
            <a:r>
              <a:rPr lang="en-US" dirty="0" smtClean="0"/>
              <a:t> Elements: Mux + ALU</a:t>
            </a:r>
          </a:p>
          <a:p>
            <a:r>
              <a:rPr lang="en-US" dirty="0" smtClean="0"/>
              <a:t>RISC-V Lite </a:t>
            </a:r>
            <a:r>
              <a:rPr lang="en-US" dirty="0" err="1" smtClean="0"/>
              <a:t>Datapath</a:t>
            </a:r>
            <a:endParaRPr lang="en-US" dirty="0" smtClean="0"/>
          </a:p>
          <a:p>
            <a:r>
              <a:rPr lang="en-US" dirty="0" smtClean="0"/>
              <a:t>And, in Conclusion, …</a:t>
            </a:r>
          </a:p>
          <a:p>
            <a:pPr eaLnBrk="1" hangingPunct="1"/>
            <a:endParaRPr lang="en-US" dirty="0" smtClean="0"/>
          </a:p>
        </p:txBody>
      </p:sp>
      <p:sp>
        <p:nvSpPr>
          <p:cNvPr id="7" name="Date Placeholder 6"/>
          <p:cNvSpPr>
            <a:spLocks noGrp="1"/>
          </p:cNvSpPr>
          <p:nvPr>
            <p:ph type="dt" sz="quarter" idx="10"/>
          </p:nvPr>
        </p:nvSpPr>
        <p:spPr/>
        <p:txBody>
          <a:bodyPr/>
          <a:lstStyle/>
          <a:p>
            <a:pPr>
              <a:defRPr/>
            </a:pPr>
            <a:fld id="{A50B2C46-5AD7-FE4F-8A59-D0FE4920D08E}" type="datetime1">
              <a:rPr lang="en-US" smtClean="0"/>
              <a:pPr>
                <a:defRPr/>
              </a:pPr>
              <a:t>10/5/17</a:t>
            </a:fld>
            <a:endParaRPr lang="en-US"/>
          </a:p>
        </p:txBody>
      </p:sp>
      <p:sp>
        <p:nvSpPr>
          <p:cNvPr id="8" name="Slide Number Placeholder 7"/>
          <p:cNvSpPr>
            <a:spLocks noGrp="1"/>
          </p:cNvSpPr>
          <p:nvPr>
            <p:ph type="sldNum" sz="quarter" idx="12"/>
          </p:nvPr>
        </p:nvSpPr>
        <p:spPr/>
        <p:txBody>
          <a:bodyPr/>
          <a:lstStyle/>
          <a:p>
            <a:pPr>
              <a:defRPr/>
            </a:pPr>
            <a:fld id="{DE96CE77-EE0D-234F-A875-A91A105112B0}" type="slidenum">
              <a:rPr lang="en-US"/>
              <a:pPr>
                <a:defRPr/>
              </a:pPr>
              <a:t>5</a:t>
            </a:fld>
            <a:endParaRPr lang="en-US"/>
          </a:p>
        </p:txBody>
      </p:sp>
      <p:sp>
        <p:nvSpPr>
          <p:cNvPr id="9" name="Footer Placeholder 8"/>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4875770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3"/>
          <a:srcRect t="3922" b="65109"/>
          <a:stretch>
            <a:fillRect/>
          </a:stretch>
        </p:blipFill>
        <p:spPr bwMode="auto">
          <a:xfrm>
            <a:off x="2120903" y="2598738"/>
            <a:ext cx="4259263" cy="1414462"/>
          </a:xfrm>
          <a:prstGeom prst="rect">
            <a:avLst/>
          </a:prstGeom>
          <a:noFill/>
          <a:ln w="9525">
            <a:noFill/>
            <a:miter lim="800000"/>
            <a:headEnd/>
            <a:tailEnd/>
          </a:ln>
        </p:spPr>
      </p:pic>
      <p:pic>
        <p:nvPicPr>
          <p:cNvPr id="46083" name="Picture 3"/>
          <p:cNvPicPr>
            <a:picLocks noGrp="1" noChangeAspect="1" noChangeArrowheads="1"/>
          </p:cNvPicPr>
          <p:nvPr>
            <p:ph idx="4294967295"/>
          </p:nvPr>
        </p:nvPicPr>
        <p:blipFill>
          <a:blip r:embed="rId4">
            <a:clrChange>
              <a:clrFrom>
                <a:srgbClr val="E1E1E1"/>
              </a:clrFrom>
              <a:clrTo>
                <a:srgbClr val="E1E1E1">
                  <a:alpha val="0"/>
                </a:srgbClr>
              </a:clrTo>
            </a:clrChange>
          </a:blip>
          <a:srcRect l="9869" t="83969"/>
          <a:stretch>
            <a:fillRect/>
          </a:stretch>
        </p:blipFill>
        <p:spPr>
          <a:xfrm>
            <a:off x="2032000" y="4745040"/>
            <a:ext cx="7416800" cy="841375"/>
          </a:xfrm>
        </p:spPr>
      </p:pic>
      <p:sp>
        <p:nvSpPr>
          <p:cNvPr id="46084" name="Rectangle 2"/>
          <p:cNvSpPr>
            <a:spLocks noGrp="1" noChangeArrowheads="1"/>
          </p:cNvSpPr>
          <p:nvPr>
            <p:ph type="title"/>
          </p:nvPr>
        </p:nvSpPr>
        <p:spPr/>
        <p:txBody>
          <a:bodyPr>
            <a:normAutofit/>
          </a:bodyPr>
          <a:lstStyle/>
          <a:p>
            <a:r>
              <a:rPr lang="en-US" smtClean="0"/>
              <a:t>Adder/Subtractor: One-bit Adder (2/2) …</a:t>
            </a:r>
          </a:p>
        </p:txBody>
      </p:sp>
      <p:sp>
        <p:nvSpPr>
          <p:cNvPr id="5" name="Date Placeholder 4"/>
          <p:cNvSpPr>
            <a:spLocks noGrp="1"/>
          </p:cNvSpPr>
          <p:nvPr>
            <p:ph type="dt" sz="quarter" idx="10"/>
          </p:nvPr>
        </p:nvSpPr>
        <p:spPr/>
        <p:txBody>
          <a:bodyPr/>
          <a:lstStyle/>
          <a:p>
            <a:pPr>
              <a:defRPr/>
            </a:pPr>
            <a:fld id="{465EB8C4-292F-DD47-8665-31A82F2A9AEF}" type="datetime1">
              <a:rPr lang="en-US" smtClean="0"/>
              <a:pPr>
                <a:defRPr/>
              </a:pPr>
              <a:t>10/5/17</a:t>
            </a:fld>
            <a:endParaRPr lang="en-US"/>
          </a:p>
        </p:txBody>
      </p:sp>
      <p:sp>
        <p:nvSpPr>
          <p:cNvPr id="7" name="Footer Placeholder 6"/>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pPr>
              <a:defRPr/>
            </a:pPr>
            <a:fld id="{FEA3B462-3D54-CC42-9763-69E6DC1A4B41}" type="slidenum">
              <a:rPr lang="en-US" smtClean="0"/>
              <a:pPr>
                <a:defRPr/>
              </a:pPr>
              <a:t>50</a:t>
            </a:fld>
            <a:endParaRPr lang="en-US"/>
          </a:p>
        </p:txBody>
      </p:sp>
      <p:pic>
        <p:nvPicPr>
          <p:cNvPr id="46088" name="Picture 4"/>
          <p:cNvPicPr>
            <a:picLocks noChangeAspect="1" noChangeArrowheads="1"/>
          </p:cNvPicPr>
          <p:nvPr/>
        </p:nvPicPr>
        <p:blipFill>
          <a:blip r:embed="rId3"/>
          <a:srcRect t="34149" b="2614"/>
          <a:stretch>
            <a:fillRect/>
          </a:stretch>
        </p:blipFill>
        <p:spPr bwMode="auto">
          <a:xfrm>
            <a:off x="5646739" y="1947864"/>
            <a:ext cx="4259263" cy="2886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N x 1-bit Adders </a:t>
            </a:r>
            <a:r>
              <a:rPr lang="en-US">
                <a:latin typeface="Symbol" charset="2"/>
              </a:rPr>
              <a:t></a:t>
            </a:r>
            <a:r>
              <a:rPr lang="en-US"/>
              <a:t> 1 N-bit Adder</a:t>
            </a:r>
          </a:p>
        </p:txBody>
      </p:sp>
      <p:sp>
        <p:nvSpPr>
          <p:cNvPr id="10" name="Date Placeholder 9"/>
          <p:cNvSpPr>
            <a:spLocks noGrp="1"/>
          </p:cNvSpPr>
          <p:nvPr>
            <p:ph type="dt" sz="quarter" idx="10"/>
          </p:nvPr>
        </p:nvSpPr>
        <p:spPr/>
        <p:txBody>
          <a:bodyPr/>
          <a:lstStyle/>
          <a:p>
            <a:pPr>
              <a:defRPr/>
            </a:pPr>
            <a:fld id="{27738121-77E0-1F4F-A0AD-DB772113AB4E}" type="datetime1">
              <a:rPr lang="en-US" smtClean="0"/>
              <a:pPr>
                <a:defRPr/>
              </a:pPr>
              <a:t>10/5/17</a:t>
            </a:fld>
            <a:endParaRPr lang="en-US"/>
          </a:p>
        </p:txBody>
      </p:sp>
      <p:sp>
        <p:nvSpPr>
          <p:cNvPr id="12" name="Footer Placeholder 11"/>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11" name="Slide Number Placeholder 10"/>
          <p:cNvSpPr>
            <a:spLocks noGrp="1"/>
          </p:cNvSpPr>
          <p:nvPr>
            <p:ph type="sldNum" sz="quarter" idx="12"/>
          </p:nvPr>
        </p:nvSpPr>
        <p:spPr/>
        <p:txBody>
          <a:bodyPr/>
          <a:lstStyle/>
          <a:p>
            <a:pPr>
              <a:defRPr/>
            </a:pPr>
            <a:fld id="{C9E645EF-D61A-FD43-919D-F24DE2F3BCA9}" type="slidenum">
              <a:rPr lang="en-US" smtClean="0"/>
              <a:pPr>
                <a:defRPr/>
              </a:pPr>
              <a:t>51</a:t>
            </a:fld>
            <a:endParaRPr lang="en-US"/>
          </a:p>
        </p:txBody>
      </p:sp>
      <p:pic>
        <p:nvPicPr>
          <p:cNvPr id="2458627" name="Picture 3"/>
          <p:cNvPicPr>
            <a:picLocks noGrp="1" noChangeAspect="1" noChangeArrowheads="1"/>
          </p:cNvPicPr>
          <p:nvPr>
            <p:ph idx="4294967295"/>
          </p:nvPr>
        </p:nvPicPr>
        <p:blipFill>
          <a:blip r:embed="rId3"/>
          <a:srcRect l="4909" t="6818" r="7500" b="14511"/>
          <a:stretch>
            <a:fillRect/>
          </a:stretch>
        </p:blipFill>
        <p:spPr>
          <a:xfrm>
            <a:off x="1658939" y="2557465"/>
            <a:ext cx="8839200" cy="3290887"/>
          </a:xfrm>
        </p:spPr>
      </p:pic>
      <p:grpSp>
        <p:nvGrpSpPr>
          <p:cNvPr id="2" name="Group 5"/>
          <p:cNvGrpSpPr>
            <a:grpSpLocks/>
          </p:cNvGrpSpPr>
          <p:nvPr/>
        </p:nvGrpSpPr>
        <p:grpSpPr bwMode="auto">
          <a:xfrm>
            <a:off x="3262315" y="3395665"/>
            <a:ext cx="5859463" cy="1446212"/>
            <a:chOff x="1052" y="1392"/>
            <a:chExt cx="3691" cy="911"/>
          </a:xfrm>
        </p:grpSpPr>
        <p:sp>
          <p:nvSpPr>
            <p:cNvPr id="48138" name="Rectangle 6"/>
            <p:cNvSpPr>
              <a:spLocks noChangeArrowheads="1"/>
            </p:cNvSpPr>
            <p:nvPr/>
          </p:nvSpPr>
          <p:spPr bwMode="auto">
            <a:xfrm>
              <a:off x="1052" y="1392"/>
              <a:ext cx="470" cy="911"/>
            </a:xfrm>
            <a:prstGeom prst="rect">
              <a:avLst/>
            </a:prstGeom>
            <a:noFill/>
            <a:ln w="12700">
              <a:noFill/>
              <a:miter lim="800000"/>
              <a:headEnd/>
              <a:tailEnd/>
            </a:ln>
          </p:spPr>
          <p:txBody>
            <a:bodyPr wrap="none">
              <a:prstTxWarp prst="textNoShape">
                <a:avLst/>
              </a:prstTxWarp>
              <a:spAutoFit/>
            </a:bodyPr>
            <a:lstStyle/>
            <a:p>
              <a:pPr algn="ctr"/>
              <a:r>
                <a:rPr lang="en-US" sz="8800" b="1"/>
                <a:t>+</a:t>
              </a:r>
            </a:p>
          </p:txBody>
        </p:sp>
        <p:sp>
          <p:nvSpPr>
            <p:cNvPr id="48139" name="Rectangle 7"/>
            <p:cNvSpPr>
              <a:spLocks noChangeArrowheads="1"/>
            </p:cNvSpPr>
            <p:nvPr/>
          </p:nvSpPr>
          <p:spPr bwMode="auto">
            <a:xfrm>
              <a:off x="3016" y="1392"/>
              <a:ext cx="470" cy="911"/>
            </a:xfrm>
            <a:prstGeom prst="rect">
              <a:avLst/>
            </a:prstGeom>
            <a:noFill/>
            <a:ln w="12700">
              <a:noFill/>
              <a:miter lim="800000"/>
              <a:headEnd/>
              <a:tailEnd/>
            </a:ln>
          </p:spPr>
          <p:txBody>
            <a:bodyPr wrap="none">
              <a:prstTxWarp prst="textNoShape">
                <a:avLst/>
              </a:prstTxWarp>
              <a:spAutoFit/>
            </a:bodyPr>
            <a:lstStyle/>
            <a:p>
              <a:pPr algn="ctr"/>
              <a:r>
                <a:rPr lang="en-US" sz="8800" b="1"/>
                <a:t>+</a:t>
              </a:r>
            </a:p>
          </p:txBody>
        </p:sp>
        <p:sp>
          <p:nvSpPr>
            <p:cNvPr id="48140" name="Rectangle 8"/>
            <p:cNvSpPr>
              <a:spLocks noChangeArrowheads="1"/>
            </p:cNvSpPr>
            <p:nvPr/>
          </p:nvSpPr>
          <p:spPr bwMode="auto">
            <a:xfrm>
              <a:off x="4273" y="1392"/>
              <a:ext cx="470" cy="911"/>
            </a:xfrm>
            <a:prstGeom prst="rect">
              <a:avLst/>
            </a:prstGeom>
            <a:noFill/>
            <a:ln w="12700">
              <a:noFill/>
              <a:miter lim="800000"/>
              <a:headEnd/>
              <a:tailEnd/>
            </a:ln>
          </p:spPr>
          <p:txBody>
            <a:bodyPr wrap="none">
              <a:prstTxWarp prst="textNoShape">
                <a:avLst/>
              </a:prstTxWarp>
              <a:spAutoFit/>
            </a:bodyPr>
            <a:lstStyle/>
            <a:p>
              <a:pPr algn="ctr"/>
              <a:r>
                <a:rPr lang="en-US" sz="8800" b="1"/>
                <a:t>+</a:t>
              </a:r>
            </a:p>
          </p:txBody>
        </p:sp>
      </p:grpSp>
      <p:sp>
        <p:nvSpPr>
          <p:cNvPr id="2458633" name="Text Box 9"/>
          <p:cNvSpPr txBox="1">
            <a:spLocks noChangeArrowheads="1"/>
          </p:cNvSpPr>
          <p:nvPr/>
        </p:nvSpPr>
        <p:spPr bwMode="auto">
          <a:xfrm>
            <a:off x="8288339" y="2493964"/>
            <a:ext cx="685800" cy="461665"/>
          </a:xfrm>
          <a:prstGeom prst="rect">
            <a:avLst/>
          </a:prstGeom>
          <a:solidFill>
            <a:schemeClr val="bg1"/>
          </a:solidFill>
          <a:ln w="12700">
            <a:noFill/>
            <a:miter lim="800000"/>
            <a:headEnd/>
            <a:tailEnd/>
          </a:ln>
        </p:spPr>
        <p:txBody>
          <a:bodyPr>
            <a:prstTxWarp prst="textNoShape">
              <a:avLst/>
            </a:prstTxWarp>
            <a:spAutoFit/>
          </a:bodyPr>
          <a:lstStyle/>
          <a:p>
            <a:pPr algn="ctr">
              <a:spcBef>
                <a:spcPct val="50000"/>
              </a:spcBef>
            </a:pPr>
            <a:r>
              <a:rPr lang="en-US" sz="2400">
                <a:latin typeface="Comic Sans MS" charset="0"/>
              </a:rPr>
              <a:t>b</a:t>
            </a:r>
            <a:r>
              <a:rPr lang="en-US" sz="2400" baseline="-25000">
                <a:latin typeface="Comic Sans MS" charset="0"/>
              </a:rPr>
              <a:t>0</a:t>
            </a:r>
            <a:endParaRPr lang="en-US" sz="2800"/>
          </a:p>
        </p:txBody>
      </p:sp>
      <p:sp>
        <p:nvSpPr>
          <p:cNvPr id="13" name="TextBox 12"/>
          <p:cNvSpPr txBox="1"/>
          <p:nvPr/>
        </p:nvSpPr>
        <p:spPr>
          <a:xfrm>
            <a:off x="2268539" y="1658939"/>
            <a:ext cx="5194676" cy="523220"/>
          </a:xfrm>
          <a:prstGeom prst="rect">
            <a:avLst/>
          </a:prstGeom>
          <a:noFill/>
        </p:spPr>
        <p:txBody>
          <a:bodyPr wrap="none">
            <a:spAutoFit/>
          </a:bodyPr>
          <a:lstStyle/>
          <a:p>
            <a:pPr>
              <a:defRPr/>
            </a:pPr>
            <a:r>
              <a:rPr lang="en-US" sz="2800" dirty="0"/>
              <a:t>Connect Carry Out i-1 to Carry in </a:t>
            </a:r>
            <a:r>
              <a:rPr lang="en-US" sz="2800" dirty="0" err="1"/>
              <a:t>i</a:t>
            </a:r>
            <a:r>
              <a:rPr lang="en-US" sz="2800"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458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58633"/>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33"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Grp="1" noChangeAspect="1" noChangeArrowheads="1"/>
          </p:cNvPicPr>
          <p:nvPr>
            <p:ph idx="4294967295"/>
          </p:nvPr>
        </p:nvPicPr>
        <p:blipFill>
          <a:blip r:embed="rId3"/>
          <a:srcRect r="3806"/>
          <a:stretch>
            <a:fillRect/>
          </a:stretch>
        </p:blipFill>
        <p:spPr>
          <a:xfrm>
            <a:off x="2125663" y="1558926"/>
            <a:ext cx="8305800" cy="5030788"/>
          </a:xfrm>
        </p:spPr>
      </p:pic>
      <p:sp>
        <p:nvSpPr>
          <p:cNvPr id="54275" name="Rectangle 2"/>
          <p:cNvSpPr>
            <a:spLocks noGrp="1" noChangeArrowheads="1"/>
          </p:cNvSpPr>
          <p:nvPr>
            <p:ph type="title"/>
          </p:nvPr>
        </p:nvSpPr>
        <p:spPr/>
        <p:txBody>
          <a:bodyPr>
            <a:normAutofit/>
          </a:bodyPr>
          <a:lstStyle/>
          <a:p>
            <a:r>
              <a:rPr lang="en-US" smtClean="0"/>
              <a:t>Twos Complement Adder/Subtractor</a:t>
            </a:r>
          </a:p>
        </p:txBody>
      </p:sp>
      <p:sp>
        <p:nvSpPr>
          <p:cNvPr id="4" name="Date Placeholder 3"/>
          <p:cNvSpPr>
            <a:spLocks noGrp="1"/>
          </p:cNvSpPr>
          <p:nvPr>
            <p:ph type="dt" sz="quarter" idx="10"/>
          </p:nvPr>
        </p:nvSpPr>
        <p:spPr/>
        <p:txBody>
          <a:bodyPr/>
          <a:lstStyle/>
          <a:p>
            <a:pPr>
              <a:defRPr/>
            </a:pPr>
            <a:fld id="{F0EF66F6-8FE9-D346-9AFB-3915D9AFF94B}" type="datetime1">
              <a:rPr lang="en-US" smtClean="0"/>
              <a:pPr>
                <a:defRPr/>
              </a:pPr>
              <a:t>10/5/17</a:t>
            </a:fld>
            <a:endParaRPr lang="en-US"/>
          </a:p>
        </p:txBody>
      </p:sp>
      <p:sp>
        <p:nvSpPr>
          <p:cNvPr id="6" name="Footer Placeholder 5"/>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5" name="Slide Number Placeholder 4"/>
          <p:cNvSpPr>
            <a:spLocks noGrp="1"/>
          </p:cNvSpPr>
          <p:nvPr>
            <p:ph type="sldNum" sz="quarter" idx="12"/>
          </p:nvPr>
        </p:nvSpPr>
        <p:spPr/>
        <p:txBody>
          <a:bodyPr/>
          <a:lstStyle/>
          <a:p>
            <a:pPr>
              <a:defRPr/>
            </a:pPr>
            <a:fld id="{999C63C6-3EF9-574C-94F9-1F858BB491CB}" type="slidenum">
              <a:rPr lang="en-US" smtClean="0"/>
              <a:pPr>
                <a:defRPr/>
              </a:pPr>
              <a:t>52</a:t>
            </a:fld>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Critical Path</a:t>
            </a:r>
            <a:endParaRPr lang="en-US" dirty="0"/>
          </a:p>
        </p:txBody>
      </p:sp>
      <p:sp>
        <p:nvSpPr>
          <p:cNvPr id="7" name="Content Placeholder 6"/>
          <p:cNvSpPr>
            <a:spLocks noGrp="1"/>
          </p:cNvSpPr>
          <p:nvPr>
            <p:ph idx="1"/>
          </p:nvPr>
        </p:nvSpPr>
        <p:spPr/>
        <p:txBody>
          <a:bodyPr>
            <a:normAutofit lnSpcReduction="10000"/>
          </a:bodyPr>
          <a:lstStyle/>
          <a:p>
            <a:r>
              <a:rPr lang="en-US" dirty="0" smtClean="0"/>
              <a:t>When setting clock period in synchronous systems, must allow for worst case</a:t>
            </a:r>
          </a:p>
          <a:p>
            <a:r>
              <a:rPr lang="en-US" dirty="0" smtClean="0"/>
              <a:t>Path through combinational logic that is worst case called “</a:t>
            </a:r>
            <a:r>
              <a:rPr lang="en-US" dirty="0" smtClean="0">
                <a:solidFill>
                  <a:srgbClr val="0000FF"/>
                </a:solidFill>
              </a:rPr>
              <a:t>critical path</a:t>
            </a:r>
            <a:r>
              <a:rPr lang="en-US" dirty="0" smtClean="0"/>
              <a:t>”</a:t>
            </a:r>
          </a:p>
          <a:p>
            <a:pPr lvl="1"/>
            <a:r>
              <a:rPr lang="en-US" dirty="0" smtClean="0"/>
              <a:t>Can be estimated by number of “</a:t>
            </a:r>
            <a:r>
              <a:rPr lang="en-US" dirty="0" smtClean="0">
                <a:solidFill>
                  <a:srgbClr val="0000FF"/>
                </a:solidFill>
              </a:rPr>
              <a:t>gate delays</a:t>
            </a:r>
            <a:r>
              <a:rPr lang="en-US" dirty="0" smtClean="0"/>
              <a:t>”: Number of gates must go through in worst case</a:t>
            </a:r>
          </a:p>
          <a:p>
            <a:r>
              <a:rPr lang="en-US" dirty="0" smtClean="0"/>
              <a:t>Idea: Doesn’t matter if speedup other paths if don’t improve the critical path</a:t>
            </a:r>
          </a:p>
          <a:p>
            <a:r>
              <a:rPr lang="en-US" dirty="0" smtClean="0"/>
              <a:t>What might critical path of ALU?</a:t>
            </a:r>
            <a:endParaRPr lang="en-US" dirty="0"/>
          </a:p>
        </p:txBody>
      </p:sp>
      <p:sp>
        <p:nvSpPr>
          <p:cNvPr id="3" name="Date Placeholder 2"/>
          <p:cNvSpPr>
            <a:spLocks noGrp="1"/>
          </p:cNvSpPr>
          <p:nvPr>
            <p:ph type="dt" sz="half" idx="10"/>
          </p:nvPr>
        </p:nvSpPr>
        <p:spPr/>
        <p:txBody>
          <a:bodyPr/>
          <a:lstStyle/>
          <a:p>
            <a:fld id="{80F6FD9F-C20D-AB4F-9360-4F4AAADA823E}" type="datetime1">
              <a:rPr lang="en-US" smtClean="0"/>
              <a:pPr/>
              <a:t>10/5/17</a:t>
            </a:fld>
            <a:endParaRPr lang="en-US" dirty="0"/>
          </a:p>
        </p:txBody>
      </p:sp>
      <p:sp>
        <p:nvSpPr>
          <p:cNvPr id="4" name="Footer Placeholder 3"/>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sp>
        <p:nvSpPr>
          <p:cNvPr id="10"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latin typeface="+mn-lt"/>
              </a:rPr>
              <a:pPr/>
              <a:t>54</a:t>
            </a:fld>
            <a:endParaRPr lang="en-US" dirty="0">
              <a:latin typeface="+mn-lt"/>
            </a:endParaRPr>
          </a:p>
        </p:txBody>
      </p:sp>
      <p:sp>
        <p:nvSpPr>
          <p:cNvPr id="8" name="Date Placeholder 3"/>
          <p:cNvSpPr txBox="1">
            <a:spLocks/>
          </p:cNvSpPr>
          <p:nvPr/>
        </p:nvSpPr>
        <p:spPr>
          <a:xfrm>
            <a:off x="533400" y="6356353"/>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6FCE6CE-22EA-C947-BA59-D740F91D2B06}" type="datetime1">
              <a:rPr lang="en-US"/>
              <a:pPr/>
              <a:t>10/5/17</a:t>
            </a:fld>
            <a:endParaRPr lang="en-US" dirty="0"/>
          </a:p>
        </p:txBody>
      </p:sp>
      <p:sp>
        <p:nvSpPr>
          <p:cNvPr id="9" name="Footer Placeholder 4"/>
          <p:cNvSpPr txBox="1">
            <a:spLocks/>
          </p:cNvSpPr>
          <p:nvPr/>
        </p:nvSpPr>
        <p:spPr>
          <a:xfrm>
            <a:off x="4648200" y="6356353"/>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Fall </a:t>
            </a:r>
            <a:r>
              <a:rPr lang="is-IS" dirty="0" smtClean="0"/>
              <a:t>2017</a:t>
            </a:r>
            <a:r>
              <a:rPr lang="en-US" dirty="0" smtClean="0"/>
              <a:t> </a:t>
            </a:r>
            <a:r>
              <a:rPr lang="en-US" dirty="0"/>
              <a:t>- Lecture </a:t>
            </a:r>
            <a:r>
              <a:rPr lang="uk-UA" dirty="0" smtClean="0"/>
              <a:t>#</a:t>
            </a:r>
            <a:r>
              <a:rPr lang="en-US" dirty="0" smtClean="0"/>
              <a:t>10</a:t>
            </a:r>
            <a:endParaRPr lang="en-US" dirty="0"/>
          </a:p>
        </p:txBody>
      </p:sp>
      <p:pic>
        <p:nvPicPr>
          <p:cNvPr id="6" name="Picture 5"/>
          <p:cNvPicPr>
            <a:picLocks noChangeAspect="1"/>
          </p:cNvPicPr>
          <p:nvPr/>
        </p:nvPicPr>
        <p:blipFill>
          <a:blip r:embed="rId2"/>
          <a:stretch>
            <a:fillRect/>
          </a:stretch>
        </p:blipFill>
        <p:spPr>
          <a:xfrm>
            <a:off x="3556000" y="1276353"/>
            <a:ext cx="5080000" cy="5080000"/>
          </a:xfrm>
          <a:prstGeom prst="rect">
            <a:avLst/>
          </a:prstGeom>
        </p:spPr>
      </p:pic>
      <p:pic>
        <p:nvPicPr>
          <p:cNvPr id="3" name="Picture 2"/>
          <p:cNvPicPr>
            <a:picLocks noChangeAspect="1"/>
          </p:cNvPicPr>
          <p:nvPr/>
        </p:nvPicPr>
        <p:blipFill>
          <a:blip r:embed="rId3"/>
          <a:stretch>
            <a:fillRect/>
          </a:stretch>
        </p:blipFill>
        <p:spPr>
          <a:xfrm>
            <a:off x="2960914" y="0"/>
            <a:ext cx="6270171" cy="6858000"/>
          </a:xfrm>
          <a:prstGeom prst="rect">
            <a:avLst/>
          </a:prstGeom>
        </p:spPr>
      </p:pic>
    </p:spTree>
    <p:extLst>
      <p:ext uri="{BB962C8B-B14F-4D97-AF65-F5344CB8AC3E}">
        <p14:creationId xmlns:p14="http://schemas.microsoft.com/office/powerpoint/2010/main" val="190493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Agenda</a:t>
            </a:r>
          </a:p>
        </p:txBody>
      </p:sp>
      <p:sp>
        <p:nvSpPr>
          <p:cNvPr id="19459" name="Content Placeholder 2"/>
          <p:cNvSpPr>
            <a:spLocks noGrp="1"/>
          </p:cNvSpPr>
          <p:nvPr>
            <p:ph idx="1"/>
          </p:nvPr>
        </p:nvSpPr>
        <p:spPr/>
        <p:txBody>
          <a:bodyPr>
            <a:normAutofit/>
          </a:bodyPr>
          <a:lstStyle/>
          <a:p>
            <a:r>
              <a:rPr lang="en-US" dirty="0" smtClean="0">
                <a:solidFill>
                  <a:schemeClr val="bg1">
                    <a:lumMod val="65000"/>
                  </a:schemeClr>
                </a:solidFill>
              </a:rPr>
              <a:t>Boolean Algebra</a:t>
            </a:r>
          </a:p>
          <a:p>
            <a:r>
              <a:rPr lang="en-US" dirty="0" smtClean="0">
                <a:solidFill>
                  <a:schemeClr val="bg1">
                    <a:lumMod val="65000"/>
                  </a:schemeClr>
                </a:solidFill>
              </a:rPr>
              <a:t>Timing and State Machines</a:t>
            </a:r>
          </a:p>
          <a:p>
            <a:r>
              <a:rPr lang="en-US" dirty="0" err="1" smtClean="0">
                <a:solidFill>
                  <a:schemeClr val="bg1">
                    <a:lumMod val="65000"/>
                  </a:schemeClr>
                </a:solidFill>
              </a:rPr>
              <a:t>Datapath</a:t>
            </a:r>
            <a:r>
              <a:rPr lang="en-US" dirty="0" smtClean="0">
                <a:solidFill>
                  <a:schemeClr val="bg1">
                    <a:lumMod val="65000"/>
                  </a:schemeClr>
                </a:solidFill>
              </a:rPr>
              <a:t> Elements: Mux + ALU</a:t>
            </a:r>
          </a:p>
          <a:p>
            <a:r>
              <a:rPr lang="en-US" dirty="0"/>
              <a:t>RISC-V Lite </a:t>
            </a:r>
            <a:r>
              <a:rPr lang="en-US" dirty="0" err="1" smtClean="0"/>
              <a:t>Datapath</a:t>
            </a:r>
            <a:endParaRPr lang="en-US" dirty="0" smtClean="0"/>
          </a:p>
          <a:p>
            <a:r>
              <a:rPr lang="en-US" dirty="0" smtClean="0">
                <a:solidFill>
                  <a:schemeClr val="bg1">
                    <a:lumMod val="65000"/>
                  </a:schemeClr>
                </a:solidFill>
              </a:rPr>
              <a:t>And, in Conclusion, …</a:t>
            </a:r>
          </a:p>
          <a:p>
            <a:pPr eaLnBrk="1" hangingPunct="1"/>
            <a:endParaRPr lang="en-US" dirty="0" smtClean="0"/>
          </a:p>
        </p:txBody>
      </p:sp>
      <p:sp>
        <p:nvSpPr>
          <p:cNvPr id="7" name="Date Placeholder 6"/>
          <p:cNvSpPr>
            <a:spLocks noGrp="1"/>
          </p:cNvSpPr>
          <p:nvPr>
            <p:ph type="dt" sz="quarter" idx="10"/>
          </p:nvPr>
        </p:nvSpPr>
        <p:spPr/>
        <p:txBody>
          <a:bodyPr/>
          <a:lstStyle/>
          <a:p>
            <a:pPr>
              <a:defRPr/>
            </a:pPr>
            <a:fld id="{A50B2C46-5AD7-FE4F-8A59-D0FE4920D08E}" type="datetime1">
              <a:rPr lang="en-US" smtClean="0"/>
              <a:pPr>
                <a:defRPr/>
              </a:pPr>
              <a:t>10/5/17</a:t>
            </a:fld>
            <a:endParaRPr lang="en-US"/>
          </a:p>
        </p:txBody>
      </p:sp>
      <p:sp>
        <p:nvSpPr>
          <p:cNvPr id="8" name="Slide Number Placeholder 7"/>
          <p:cNvSpPr>
            <a:spLocks noGrp="1"/>
          </p:cNvSpPr>
          <p:nvPr>
            <p:ph type="sldNum" sz="quarter" idx="12"/>
          </p:nvPr>
        </p:nvSpPr>
        <p:spPr/>
        <p:txBody>
          <a:bodyPr/>
          <a:lstStyle/>
          <a:p>
            <a:pPr>
              <a:defRPr/>
            </a:pPr>
            <a:fld id="{DE96CE77-EE0D-234F-A875-A91A105112B0}" type="slidenum">
              <a:rPr lang="en-US"/>
              <a:pPr>
                <a:defRPr/>
              </a:pPr>
              <a:t>55</a:t>
            </a:fld>
            <a:endParaRPr lang="en-US"/>
          </a:p>
        </p:txBody>
      </p:sp>
      <p:sp>
        <p:nvSpPr>
          <p:cNvPr id="9" name="Footer Placeholder 8"/>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14604378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title"/>
          </p:nvPr>
        </p:nvSpPr>
        <p:spPr/>
        <p:txBody>
          <a:bodyPr/>
          <a:lstStyle/>
          <a:p>
            <a:r>
              <a:rPr lang="en-US" dirty="0" smtClean="0"/>
              <a:t>Processor Design Process</a:t>
            </a:r>
          </a:p>
        </p:txBody>
      </p:sp>
      <p:sp>
        <p:nvSpPr>
          <p:cNvPr id="70659" name="Content Placeholder 22"/>
          <p:cNvSpPr>
            <a:spLocks noGrp="1"/>
          </p:cNvSpPr>
          <p:nvPr>
            <p:ph idx="1"/>
          </p:nvPr>
        </p:nvSpPr>
        <p:spPr>
          <a:xfrm>
            <a:off x="353291" y="1600201"/>
            <a:ext cx="9857509" cy="4868863"/>
          </a:xfrm>
        </p:spPr>
        <p:txBody>
          <a:bodyPr>
            <a:normAutofit fontScale="92500" lnSpcReduction="20000"/>
          </a:bodyPr>
          <a:lstStyle/>
          <a:p>
            <a:pPr>
              <a:defRPr/>
            </a:pPr>
            <a:r>
              <a:rPr lang="en-US" dirty="0" smtClean="0"/>
              <a:t>Five steps to design a processor:</a:t>
            </a:r>
          </a:p>
          <a:p>
            <a:pPr lvl="1">
              <a:buFont typeface="Arial" charset="0"/>
              <a:buNone/>
              <a:defRPr/>
            </a:pPr>
            <a:r>
              <a:rPr lang="en-US" dirty="0" smtClean="0"/>
              <a:t>1. Analyze instruction set </a:t>
            </a:r>
            <a:r>
              <a:rPr lang="en-US" dirty="0" err="1" smtClean="0">
                <a:sym typeface="Wingdings" charset="2"/>
              </a:rPr>
              <a:t></a:t>
            </a:r>
            <a:r>
              <a:rPr lang="en-US" dirty="0" smtClean="0"/>
              <a:t> </a:t>
            </a:r>
            <a:br>
              <a:rPr lang="en-US" dirty="0" smtClean="0"/>
            </a:br>
            <a:r>
              <a:rPr lang="en-US" dirty="0" err="1" smtClean="0"/>
              <a:t>datapath</a:t>
            </a:r>
            <a:r>
              <a:rPr lang="en-US" dirty="0" smtClean="0"/>
              <a:t> requirements</a:t>
            </a:r>
          </a:p>
          <a:p>
            <a:pPr lvl="1">
              <a:buFont typeface="Arial" charset="0"/>
              <a:buNone/>
              <a:defRPr/>
            </a:pPr>
            <a:r>
              <a:rPr lang="en-US" dirty="0" smtClean="0"/>
              <a:t>2. Select set of </a:t>
            </a:r>
            <a:r>
              <a:rPr lang="en-US" dirty="0" err="1" smtClean="0"/>
              <a:t>datapath</a:t>
            </a:r>
            <a:r>
              <a:rPr lang="en-US" dirty="0" smtClean="0"/>
              <a:t> </a:t>
            </a:r>
            <a:br>
              <a:rPr lang="en-US" dirty="0" smtClean="0"/>
            </a:br>
            <a:r>
              <a:rPr lang="en-US" dirty="0" smtClean="0"/>
              <a:t>components &amp; establish </a:t>
            </a:r>
            <a:br>
              <a:rPr lang="en-US" dirty="0" smtClean="0"/>
            </a:br>
            <a:r>
              <a:rPr lang="en-US" dirty="0" smtClean="0"/>
              <a:t>clock methodology</a:t>
            </a:r>
          </a:p>
          <a:p>
            <a:pPr lvl="1">
              <a:buFont typeface="Arial" charset="0"/>
              <a:buNone/>
              <a:defRPr/>
            </a:pPr>
            <a:r>
              <a:rPr lang="en-US" dirty="0" smtClean="0"/>
              <a:t>3. Assemble </a:t>
            </a:r>
            <a:r>
              <a:rPr lang="en-US" dirty="0" err="1" smtClean="0"/>
              <a:t>datapath</a:t>
            </a:r>
            <a:r>
              <a:rPr lang="en-US" dirty="0" smtClean="0"/>
              <a:t> meeting </a:t>
            </a:r>
            <a:br>
              <a:rPr lang="en-US" dirty="0" smtClean="0"/>
            </a:br>
            <a:r>
              <a:rPr lang="en-US" dirty="0" smtClean="0"/>
              <a:t>the requirements</a:t>
            </a:r>
          </a:p>
          <a:p>
            <a:pPr lvl="1">
              <a:buFont typeface="Arial" charset="0"/>
              <a:buNone/>
              <a:defRPr/>
            </a:pPr>
            <a:r>
              <a:rPr lang="en-US" dirty="0" smtClean="0"/>
              <a:t>4. Analyze implementation of each instruction to determine setting of control points that effects the register transfer.</a:t>
            </a:r>
          </a:p>
          <a:p>
            <a:pPr lvl="1">
              <a:buFont typeface="Arial" charset="0"/>
              <a:buNone/>
              <a:defRPr/>
            </a:pPr>
            <a:r>
              <a:rPr lang="en-US" dirty="0" smtClean="0"/>
              <a:t>5. Assemble the control logic</a:t>
            </a:r>
          </a:p>
          <a:p>
            <a:pPr lvl="2">
              <a:defRPr/>
            </a:pPr>
            <a:r>
              <a:rPr lang="en-US" dirty="0" smtClean="0"/>
              <a:t>Formulate Logic Equations</a:t>
            </a:r>
          </a:p>
          <a:p>
            <a:pPr lvl="2">
              <a:defRPr/>
            </a:pPr>
            <a:r>
              <a:rPr lang="en-US" dirty="0" smtClean="0"/>
              <a:t>Design Circuits</a:t>
            </a:r>
          </a:p>
          <a:p>
            <a:pPr>
              <a:defRPr/>
            </a:pPr>
            <a:endParaRPr lang="en-US" dirty="0" smtClean="0"/>
          </a:p>
          <a:p>
            <a:pPr>
              <a:defRPr/>
            </a:pPr>
            <a:endParaRPr lang="en-US" dirty="0" smtClean="0"/>
          </a:p>
        </p:txBody>
      </p:sp>
      <p:sp>
        <p:nvSpPr>
          <p:cNvPr id="16" name="Date Placeholder 15"/>
          <p:cNvSpPr>
            <a:spLocks noGrp="1"/>
          </p:cNvSpPr>
          <p:nvPr>
            <p:ph type="dt" sz="quarter" idx="10"/>
          </p:nvPr>
        </p:nvSpPr>
        <p:spPr/>
        <p:txBody>
          <a:bodyPr/>
          <a:lstStyle/>
          <a:p>
            <a:pPr>
              <a:defRPr/>
            </a:pPr>
            <a:fld id="{8DC89794-07A3-4042-84D3-CC6309D7971F}" type="datetime1">
              <a:rPr lang="en-US" smtClean="0"/>
              <a:pPr>
                <a:defRPr/>
              </a:pPr>
              <a:t>10/5/17</a:t>
            </a:fld>
            <a:endParaRPr lang="en-US"/>
          </a:p>
        </p:txBody>
      </p:sp>
      <p:sp>
        <p:nvSpPr>
          <p:cNvPr id="18" name="Footer Placeholder 17"/>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17" name="Slide Number Placeholder 16"/>
          <p:cNvSpPr>
            <a:spLocks noGrp="1"/>
          </p:cNvSpPr>
          <p:nvPr>
            <p:ph type="sldNum" sz="quarter" idx="12"/>
          </p:nvPr>
        </p:nvSpPr>
        <p:spPr/>
        <p:txBody>
          <a:bodyPr/>
          <a:lstStyle/>
          <a:p>
            <a:pPr>
              <a:defRPr/>
            </a:pPr>
            <a:fld id="{E5203915-6BD2-8D4E-9B8C-A1F1010C308A}" type="slidenum">
              <a:rPr lang="en-US" smtClean="0"/>
              <a:pPr>
                <a:defRPr/>
              </a:pPr>
              <a:t>56</a:t>
            </a:fld>
            <a:endParaRPr lang="en-US"/>
          </a:p>
        </p:txBody>
      </p:sp>
      <p:grpSp>
        <p:nvGrpSpPr>
          <p:cNvPr id="2" name="Group 28"/>
          <p:cNvGrpSpPr>
            <a:grpSpLocks/>
          </p:cNvGrpSpPr>
          <p:nvPr/>
        </p:nvGrpSpPr>
        <p:grpSpPr bwMode="auto">
          <a:xfrm>
            <a:off x="6883400" y="2062164"/>
            <a:ext cx="3556000" cy="1951037"/>
            <a:chOff x="5444062" y="4398949"/>
            <a:chExt cx="3556000" cy="1951037"/>
          </a:xfrm>
        </p:grpSpPr>
        <p:sp>
          <p:nvSpPr>
            <p:cNvPr id="70664" name="Rectangle 4" descr="10%"/>
            <p:cNvSpPr>
              <a:spLocks noChangeArrowheads="1"/>
            </p:cNvSpPr>
            <p:nvPr/>
          </p:nvSpPr>
          <p:spPr bwMode="auto">
            <a:xfrm>
              <a:off x="5579000" y="4754549"/>
              <a:ext cx="1123950" cy="649287"/>
            </a:xfrm>
            <a:prstGeom prst="rect">
              <a:avLst/>
            </a:prstGeom>
            <a:solidFill>
              <a:schemeClr val="accent1">
                <a:lumMod val="20000"/>
                <a:lumOff val="80000"/>
              </a:schemeClr>
            </a:solidFill>
            <a:ln w="25400">
              <a:solidFill>
                <a:schemeClr val="accent1"/>
              </a:solidFill>
              <a:miter lim="800000"/>
              <a:headEnd/>
              <a:tailEnd/>
            </a:ln>
          </p:spPr>
          <p:txBody>
            <a:bodyPr wrap="none" anchor="ctr">
              <a:prstTxWarp prst="textNoShape">
                <a:avLst/>
              </a:prstTxWarp>
            </a:bodyPr>
            <a:lstStyle/>
            <a:p>
              <a:pPr algn="ctr">
                <a:defRPr/>
              </a:pPr>
              <a:endParaRPr lang="en-US" sz="2000"/>
            </a:p>
          </p:txBody>
        </p:sp>
        <p:sp>
          <p:nvSpPr>
            <p:cNvPr id="70665" name="Rectangle 5"/>
            <p:cNvSpPr>
              <a:spLocks noChangeArrowheads="1"/>
            </p:cNvSpPr>
            <p:nvPr/>
          </p:nvSpPr>
          <p:spPr bwMode="auto">
            <a:xfrm>
              <a:off x="5659962" y="4860911"/>
              <a:ext cx="812800"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t>Control</a:t>
              </a:r>
            </a:p>
          </p:txBody>
        </p:sp>
        <p:sp>
          <p:nvSpPr>
            <p:cNvPr id="70666" name="Rectangle 6" descr="10%"/>
            <p:cNvSpPr>
              <a:spLocks noChangeArrowheads="1"/>
            </p:cNvSpPr>
            <p:nvPr/>
          </p:nvSpPr>
          <p:spPr bwMode="auto">
            <a:xfrm>
              <a:off x="5579000" y="5564174"/>
              <a:ext cx="1123950" cy="650875"/>
            </a:xfrm>
            <a:prstGeom prst="rect">
              <a:avLst/>
            </a:prstGeom>
            <a:solidFill>
              <a:schemeClr val="accent2">
                <a:lumMod val="60000"/>
                <a:lumOff val="40000"/>
              </a:schemeClr>
            </a:solidFill>
            <a:ln w="25400">
              <a:solidFill>
                <a:schemeClr val="accent2"/>
              </a:solidFill>
              <a:miter lim="800000"/>
              <a:headEnd/>
              <a:tailEnd/>
            </a:ln>
          </p:spPr>
          <p:txBody>
            <a:bodyPr wrap="none" anchor="ctr">
              <a:prstTxWarp prst="textNoShape">
                <a:avLst/>
              </a:prstTxWarp>
            </a:bodyPr>
            <a:lstStyle/>
            <a:p>
              <a:pPr algn="ctr">
                <a:defRPr/>
              </a:pPr>
              <a:endParaRPr lang="en-US" sz="2000">
                <a:solidFill>
                  <a:schemeClr val="accent2"/>
                </a:solidFill>
              </a:endParaRPr>
            </a:p>
          </p:txBody>
        </p:sp>
        <p:sp>
          <p:nvSpPr>
            <p:cNvPr id="70667" name="Rectangle 7"/>
            <p:cNvSpPr>
              <a:spLocks noChangeArrowheads="1"/>
            </p:cNvSpPr>
            <p:nvPr/>
          </p:nvSpPr>
          <p:spPr bwMode="auto">
            <a:xfrm>
              <a:off x="5679012" y="5729274"/>
              <a:ext cx="99377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solidFill>
                    <a:schemeClr val="accent2"/>
                  </a:solidFill>
                </a:rPr>
                <a:t>Datapath</a:t>
              </a:r>
              <a:endParaRPr lang="en-US" sz="1600" b="1"/>
            </a:p>
          </p:txBody>
        </p:sp>
        <p:sp>
          <p:nvSpPr>
            <p:cNvPr id="70668" name="Rectangle 8"/>
            <p:cNvSpPr>
              <a:spLocks noChangeArrowheads="1"/>
            </p:cNvSpPr>
            <p:nvPr/>
          </p:nvSpPr>
          <p:spPr bwMode="auto">
            <a:xfrm>
              <a:off x="6998225" y="4416411"/>
              <a:ext cx="920750" cy="193357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p>
          </p:txBody>
        </p:sp>
        <p:sp>
          <p:nvSpPr>
            <p:cNvPr id="70669" name="Rectangle 9"/>
            <p:cNvSpPr>
              <a:spLocks noChangeArrowheads="1"/>
            </p:cNvSpPr>
            <p:nvPr/>
          </p:nvSpPr>
          <p:spPr bwMode="auto">
            <a:xfrm>
              <a:off x="7050612" y="5165711"/>
              <a:ext cx="925513"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t>Memory</a:t>
              </a:r>
            </a:p>
          </p:txBody>
        </p:sp>
        <p:sp>
          <p:nvSpPr>
            <p:cNvPr id="70670" name="Rectangle 10"/>
            <p:cNvSpPr>
              <a:spLocks noChangeArrowheads="1"/>
            </p:cNvSpPr>
            <p:nvPr/>
          </p:nvSpPr>
          <p:spPr bwMode="auto">
            <a:xfrm>
              <a:off x="5444062" y="4416411"/>
              <a:ext cx="1393825" cy="193357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p>
          </p:txBody>
        </p:sp>
        <p:sp>
          <p:nvSpPr>
            <p:cNvPr id="70671" name="Rectangle 11"/>
            <p:cNvSpPr>
              <a:spLocks noChangeArrowheads="1"/>
            </p:cNvSpPr>
            <p:nvPr/>
          </p:nvSpPr>
          <p:spPr bwMode="auto">
            <a:xfrm>
              <a:off x="5679012" y="4398949"/>
              <a:ext cx="1027113"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t>Processor</a:t>
              </a:r>
            </a:p>
          </p:txBody>
        </p:sp>
        <p:sp>
          <p:nvSpPr>
            <p:cNvPr id="70672" name="Rectangle 12"/>
            <p:cNvSpPr>
              <a:spLocks noChangeArrowheads="1"/>
            </p:cNvSpPr>
            <p:nvPr/>
          </p:nvSpPr>
          <p:spPr bwMode="auto">
            <a:xfrm>
              <a:off x="8079312" y="4416411"/>
              <a:ext cx="920750" cy="785813"/>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p>
          </p:txBody>
        </p:sp>
        <p:sp>
          <p:nvSpPr>
            <p:cNvPr id="70673" name="Rectangle 13"/>
            <p:cNvSpPr>
              <a:spLocks noChangeArrowheads="1"/>
            </p:cNvSpPr>
            <p:nvPr/>
          </p:nvSpPr>
          <p:spPr bwMode="auto">
            <a:xfrm>
              <a:off x="8214250" y="4668824"/>
              <a:ext cx="638175" cy="33655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1600" b="1"/>
                <a:t>Input</a:t>
              </a:r>
            </a:p>
          </p:txBody>
        </p:sp>
        <p:sp>
          <p:nvSpPr>
            <p:cNvPr id="70674" name="Rectangle 14"/>
            <p:cNvSpPr>
              <a:spLocks noChangeArrowheads="1"/>
            </p:cNvSpPr>
            <p:nvPr/>
          </p:nvSpPr>
          <p:spPr bwMode="auto">
            <a:xfrm>
              <a:off x="8079312" y="5564174"/>
              <a:ext cx="920750" cy="785812"/>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p>
          </p:txBody>
        </p:sp>
        <p:sp>
          <p:nvSpPr>
            <p:cNvPr id="70675" name="Rectangle 15"/>
            <p:cNvSpPr>
              <a:spLocks noChangeArrowheads="1"/>
            </p:cNvSpPr>
            <p:nvPr/>
          </p:nvSpPr>
          <p:spPr bwMode="auto">
            <a:xfrm>
              <a:off x="8126937" y="5816586"/>
              <a:ext cx="812800" cy="333375"/>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1600" b="1"/>
                <a:t>Output</a:t>
              </a:r>
            </a:p>
          </p:txBody>
        </p:sp>
      </p:grpSp>
    </p:spTree>
    <p:extLst>
      <p:ext uri="{BB962C8B-B14F-4D97-AF65-F5344CB8AC3E}">
        <p14:creationId xmlns:p14="http://schemas.microsoft.com/office/powerpoint/2010/main" val="283831821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itle 105"/>
          <p:cNvSpPr>
            <a:spLocks noGrp="1"/>
          </p:cNvSpPr>
          <p:nvPr>
            <p:ph type="title"/>
          </p:nvPr>
        </p:nvSpPr>
        <p:spPr/>
        <p:txBody>
          <a:bodyPr>
            <a:normAutofit/>
          </a:bodyPr>
          <a:lstStyle/>
          <a:p>
            <a:r>
              <a:rPr lang="en-US" sz="4000" dirty="0" smtClean="0"/>
              <a:t>The RISC-V Lite </a:t>
            </a:r>
            <a:r>
              <a:rPr lang="en-US" sz="4000" dirty="0"/>
              <a:t>Subset</a:t>
            </a:r>
          </a:p>
        </p:txBody>
      </p:sp>
      <p:sp>
        <p:nvSpPr>
          <p:cNvPr id="107" name="Date Placeholder 106"/>
          <p:cNvSpPr>
            <a:spLocks noGrp="1"/>
          </p:cNvSpPr>
          <p:nvPr>
            <p:ph type="dt" sz="quarter" idx="10"/>
          </p:nvPr>
        </p:nvSpPr>
        <p:spPr/>
        <p:txBody>
          <a:bodyPr/>
          <a:lstStyle/>
          <a:p>
            <a:pPr>
              <a:defRPr/>
            </a:pPr>
            <a:fld id="{E70A3382-7F9F-FA4E-8232-A42C43353C2E}" type="datetime1">
              <a:rPr lang="en-US" smtClean="0"/>
              <a:pPr>
                <a:defRPr/>
              </a:pPr>
              <a:t>10/5/17</a:t>
            </a:fld>
            <a:endParaRPr lang="en-US" dirty="0"/>
          </a:p>
        </p:txBody>
      </p:sp>
      <p:sp>
        <p:nvSpPr>
          <p:cNvPr id="108" name="Slide Number Placeholder 107"/>
          <p:cNvSpPr>
            <a:spLocks noGrp="1"/>
          </p:cNvSpPr>
          <p:nvPr>
            <p:ph type="sldNum" sz="quarter" idx="12"/>
          </p:nvPr>
        </p:nvSpPr>
        <p:spPr/>
        <p:txBody>
          <a:bodyPr/>
          <a:lstStyle/>
          <a:p>
            <a:pPr>
              <a:defRPr/>
            </a:pPr>
            <a:fld id="{ECB4CA44-5126-3B46-8C29-2B9F756FE542}" type="slidenum">
              <a:rPr lang="en-US" smtClean="0"/>
              <a:pPr>
                <a:defRPr/>
              </a:pPr>
              <a:t>57</a:t>
            </a:fld>
            <a:endParaRPr lang="en-US"/>
          </a:p>
        </p:txBody>
      </p:sp>
      <p:sp>
        <p:nvSpPr>
          <p:cNvPr id="109" name="Footer Placeholder 108"/>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pic>
        <p:nvPicPr>
          <p:cNvPr id="110" name="Picture 109" descr="Untitle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32" y="1550235"/>
            <a:ext cx="7586655" cy="771525"/>
          </a:xfrm>
          <a:prstGeom prst="rect">
            <a:avLst/>
          </a:prstGeom>
        </p:spPr>
      </p:pic>
      <p:pic>
        <p:nvPicPr>
          <p:cNvPr id="111" name="Picture 110" descr="Untitled.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254" y="2810683"/>
            <a:ext cx="7513433" cy="633944"/>
          </a:xfrm>
          <a:prstGeom prst="rect">
            <a:avLst/>
          </a:prstGeom>
        </p:spPr>
      </p:pic>
      <p:pic>
        <p:nvPicPr>
          <p:cNvPr id="112" name="Picture 111" descr="Untitled.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254" y="3900155"/>
            <a:ext cx="7431581" cy="938726"/>
          </a:xfrm>
          <a:prstGeom prst="rect">
            <a:avLst/>
          </a:prstGeom>
        </p:spPr>
      </p:pic>
      <p:pic>
        <p:nvPicPr>
          <p:cNvPr id="113" name="Picture 112" descr="Untitled.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4254" y="4806943"/>
            <a:ext cx="7431581" cy="910422"/>
          </a:xfrm>
          <a:prstGeom prst="rect">
            <a:avLst/>
          </a:prstGeom>
        </p:spPr>
      </p:pic>
      <p:pic>
        <p:nvPicPr>
          <p:cNvPr id="114" name="Picture 113" descr="Untitled.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4253" y="5817573"/>
            <a:ext cx="7431581" cy="659167"/>
          </a:xfrm>
          <a:prstGeom prst="rect">
            <a:avLst/>
          </a:prstGeom>
        </p:spPr>
      </p:pic>
      <p:sp>
        <p:nvSpPr>
          <p:cNvPr id="24578" name="Rectangle 3"/>
          <p:cNvSpPr>
            <a:spLocks noGrp="1" noChangeArrowheads="1"/>
          </p:cNvSpPr>
          <p:nvPr>
            <p:ph type="body" idx="1"/>
          </p:nvPr>
        </p:nvSpPr>
        <p:spPr>
          <a:xfrm>
            <a:off x="273041" y="1430338"/>
            <a:ext cx="8191500" cy="5230812"/>
          </a:xfrm>
        </p:spPr>
        <p:txBody>
          <a:bodyPr/>
          <a:lstStyle/>
          <a:p>
            <a:r>
              <a:rPr lang="en-US" sz="2800" dirty="0" smtClean="0"/>
              <a:t>ADD </a:t>
            </a:r>
            <a:r>
              <a:rPr lang="en-US" sz="2800" dirty="0"/>
              <a:t>and </a:t>
            </a:r>
            <a:r>
              <a:rPr lang="en-US" sz="2800" dirty="0" smtClean="0"/>
              <a:t>SUB</a:t>
            </a:r>
            <a:endParaRPr lang="en-US" sz="2800" dirty="0"/>
          </a:p>
          <a:p>
            <a:pPr lvl="1"/>
            <a:r>
              <a:rPr lang="en-US" sz="2400" dirty="0" smtClean="0">
                <a:latin typeface="Courier New" charset="0"/>
              </a:rPr>
              <a:t>add rd,rs1,rs2</a:t>
            </a:r>
            <a:endParaRPr lang="en-US" sz="2400" dirty="0">
              <a:latin typeface="Courier New" charset="0"/>
            </a:endParaRPr>
          </a:p>
          <a:p>
            <a:pPr lvl="1"/>
            <a:r>
              <a:rPr lang="en-US" sz="2400" dirty="0" smtClean="0">
                <a:latin typeface="Courier New" charset="0"/>
              </a:rPr>
              <a:t>sub rd,rs1,rs2</a:t>
            </a:r>
            <a:endParaRPr lang="en-US" sz="2400" dirty="0"/>
          </a:p>
          <a:p>
            <a:r>
              <a:rPr lang="en-US" sz="2800" dirty="0"/>
              <a:t>OR Immediate:</a:t>
            </a:r>
          </a:p>
          <a:p>
            <a:pPr lvl="1"/>
            <a:r>
              <a:rPr lang="en-US" sz="2400" dirty="0" err="1">
                <a:latin typeface="Courier New" charset="0"/>
              </a:rPr>
              <a:t>ori</a:t>
            </a:r>
            <a:r>
              <a:rPr lang="en-US" sz="2400" dirty="0">
                <a:latin typeface="Courier New" charset="0"/>
              </a:rPr>
              <a:t> </a:t>
            </a:r>
            <a:r>
              <a:rPr lang="en-US" sz="2400" dirty="0" smtClean="0">
                <a:latin typeface="Courier New" charset="0"/>
              </a:rPr>
              <a:t>rd,rs1,imm12</a:t>
            </a:r>
            <a:endParaRPr lang="en-US" sz="2400" dirty="0"/>
          </a:p>
          <a:p>
            <a:r>
              <a:rPr lang="en-US" sz="2800" dirty="0"/>
              <a:t>LOAD and </a:t>
            </a:r>
            <a:br>
              <a:rPr lang="en-US" sz="2800" dirty="0"/>
            </a:br>
            <a:r>
              <a:rPr lang="en-US" sz="2800" dirty="0"/>
              <a:t>STORE Word</a:t>
            </a:r>
          </a:p>
          <a:p>
            <a:pPr lvl="1"/>
            <a:r>
              <a:rPr lang="en-US" sz="2400" dirty="0" err="1">
                <a:latin typeface="Courier New" charset="0"/>
              </a:rPr>
              <a:t>lw</a:t>
            </a:r>
            <a:r>
              <a:rPr lang="en-US" sz="2400" dirty="0">
                <a:latin typeface="Courier New" charset="0"/>
              </a:rPr>
              <a:t> </a:t>
            </a:r>
            <a:r>
              <a:rPr lang="en-US" sz="2400" dirty="0" smtClean="0">
                <a:latin typeface="Courier New" charset="0"/>
              </a:rPr>
              <a:t>rd,rs1,imm12</a:t>
            </a:r>
            <a:endParaRPr lang="en-US" sz="2400" dirty="0">
              <a:latin typeface="Courier New" charset="0"/>
            </a:endParaRPr>
          </a:p>
          <a:p>
            <a:pPr lvl="1"/>
            <a:r>
              <a:rPr lang="en-US" sz="2400" dirty="0" err="1">
                <a:latin typeface="Courier New" charset="0"/>
              </a:rPr>
              <a:t>sw</a:t>
            </a:r>
            <a:r>
              <a:rPr lang="en-US" sz="2400" dirty="0">
                <a:latin typeface="Courier New" charset="0"/>
              </a:rPr>
              <a:t> </a:t>
            </a:r>
            <a:r>
              <a:rPr lang="en-US" sz="2400" dirty="0" smtClean="0">
                <a:latin typeface="Courier New" charset="0"/>
              </a:rPr>
              <a:t>rs2,rs1,imm12</a:t>
            </a:r>
            <a:endParaRPr lang="en-US" sz="2400" dirty="0"/>
          </a:p>
          <a:p>
            <a:r>
              <a:rPr lang="en-US" sz="2800" dirty="0"/>
              <a:t>BRANCH:</a:t>
            </a:r>
          </a:p>
          <a:p>
            <a:pPr lvl="1"/>
            <a:r>
              <a:rPr lang="en-US" sz="2400" dirty="0" err="1">
                <a:latin typeface="Courier New" charset="0"/>
              </a:rPr>
              <a:t>beq</a:t>
            </a:r>
            <a:r>
              <a:rPr lang="en-US" sz="2400" dirty="0">
                <a:latin typeface="Courier New" charset="0"/>
              </a:rPr>
              <a:t> </a:t>
            </a:r>
            <a:r>
              <a:rPr lang="en-US" sz="2400" dirty="0" smtClean="0">
                <a:latin typeface="Courier New" charset="0"/>
              </a:rPr>
              <a:t>rs1,rs2,imm12</a:t>
            </a:r>
            <a:endParaRPr lang="en-US" dirty="0"/>
          </a:p>
        </p:txBody>
      </p:sp>
    </p:spTree>
    <p:extLst>
      <p:ext uri="{BB962C8B-B14F-4D97-AF65-F5344CB8AC3E}">
        <p14:creationId xmlns:p14="http://schemas.microsoft.com/office/powerpoint/2010/main" val="393232307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080656" y="1363664"/>
            <a:ext cx="9511146" cy="1920875"/>
          </a:xfrm>
        </p:spPr>
        <p:txBody>
          <a:bodyPr/>
          <a:lstStyle/>
          <a:p>
            <a:pPr>
              <a:lnSpc>
                <a:spcPct val="120000"/>
              </a:lnSpc>
              <a:spcBef>
                <a:spcPts val="50"/>
              </a:spcBef>
            </a:pPr>
            <a:r>
              <a:rPr lang="en-US" sz="2800" dirty="0"/>
              <a:t>RTL gives the </a:t>
            </a:r>
            <a:r>
              <a:rPr lang="en-US" sz="2800" u="sng" dirty="0">
                <a:solidFill>
                  <a:schemeClr val="accent2"/>
                </a:solidFill>
              </a:rPr>
              <a:t>meaning</a:t>
            </a:r>
            <a:r>
              <a:rPr lang="en-US" sz="2800" dirty="0"/>
              <a:t> of the instructions</a:t>
            </a:r>
            <a:br>
              <a:rPr lang="en-US" sz="2800" dirty="0"/>
            </a:br>
            <a:endParaRPr lang="en-US" sz="3600" dirty="0"/>
          </a:p>
          <a:p>
            <a:r>
              <a:rPr lang="en-US" sz="2800" dirty="0"/>
              <a:t>All start by fetching the instruction</a:t>
            </a:r>
            <a:endParaRPr lang="en-US" sz="3600" dirty="0"/>
          </a:p>
        </p:txBody>
      </p:sp>
      <p:sp>
        <p:nvSpPr>
          <p:cNvPr id="26627" name="Rectangle 4"/>
          <p:cNvSpPr>
            <a:spLocks noChangeArrowheads="1"/>
          </p:cNvSpPr>
          <p:nvPr/>
        </p:nvSpPr>
        <p:spPr bwMode="auto">
          <a:xfrm>
            <a:off x="1745673" y="1960564"/>
            <a:ext cx="9295390" cy="4233467"/>
          </a:xfrm>
          <a:prstGeom prst="rect">
            <a:avLst/>
          </a:prstGeom>
          <a:noFill/>
          <a:ln w="12700">
            <a:noFill/>
            <a:miter lim="800000"/>
            <a:headEnd/>
            <a:tailEnd/>
          </a:ln>
        </p:spPr>
        <p:txBody>
          <a:bodyPr wrap="square" lIns="90488" tIns="44450" rIns="90488" bIns="44450">
            <a:prstTxWarp prst="textNoShape">
              <a:avLst/>
            </a:prstTxWarp>
            <a:spAutoFit/>
          </a:bodyPr>
          <a:lstStyle/>
          <a:p>
            <a:pPr>
              <a:spcBef>
                <a:spcPct val="50000"/>
              </a:spcBef>
              <a:tabLst>
                <a:tab pos="1143000" algn="l"/>
                <a:tab pos="5367338" algn="l"/>
              </a:tabLst>
            </a:pPr>
            <a:r>
              <a:rPr lang="en-US" b="1" dirty="0">
                <a:latin typeface="Courier" charset="0"/>
                <a:ea typeface="Courier" charset="0"/>
                <a:cs typeface="Courier" charset="0"/>
              </a:rPr>
              <a:t>{op , </a:t>
            </a:r>
            <a:r>
              <a:rPr lang="en-US" b="1" dirty="0" smtClean="0">
                <a:latin typeface="Courier" charset="0"/>
                <a:ea typeface="Courier" charset="0"/>
                <a:cs typeface="Courier" charset="0"/>
              </a:rPr>
              <a:t>rs1 </a:t>
            </a:r>
            <a:r>
              <a:rPr lang="en-US" b="1" dirty="0">
                <a:latin typeface="Courier" charset="0"/>
                <a:ea typeface="Courier" charset="0"/>
                <a:cs typeface="Courier" charset="0"/>
              </a:rPr>
              <a:t>, </a:t>
            </a:r>
            <a:r>
              <a:rPr lang="en-US" b="1" dirty="0" smtClean="0">
                <a:latin typeface="Courier" charset="0"/>
                <a:ea typeface="Courier" charset="0"/>
                <a:cs typeface="Courier" charset="0"/>
              </a:rPr>
              <a:t>rs2 </a:t>
            </a:r>
            <a:r>
              <a:rPr lang="en-US" b="1" dirty="0">
                <a:latin typeface="Courier" charset="0"/>
                <a:ea typeface="Courier" charset="0"/>
                <a:cs typeface="Courier" charset="0"/>
              </a:rPr>
              <a:t>, </a:t>
            </a:r>
            <a:r>
              <a:rPr lang="en-US" b="1" dirty="0" err="1">
                <a:latin typeface="Courier" charset="0"/>
                <a:ea typeface="Courier" charset="0"/>
                <a:cs typeface="Courier" charset="0"/>
              </a:rPr>
              <a:t>rd</a:t>
            </a:r>
            <a:r>
              <a:rPr lang="en-US" b="1" dirty="0">
                <a:latin typeface="Courier" charset="0"/>
                <a:ea typeface="Courier" charset="0"/>
                <a:cs typeface="Courier" charset="0"/>
              </a:rPr>
              <a:t> </a:t>
            </a:r>
            <a:r>
              <a:rPr lang="en-US" b="1" dirty="0" smtClean="0">
                <a:latin typeface="Courier" charset="0"/>
                <a:ea typeface="Courier" charset="0"/>
                <a:cs typeface="Courier" charset="0"/>
              </a:rPr>
              <a:t>, funct3} </a:t>
            </a:r>
            <a:r>
              <a:rPr lang="en-US" b="1" dirty="0">
                <a:latin typeface="Courier" charset="0"/>
                <a:ea typeface="Courier" charset="0"/>
                <a:cs typeface="Courier" charset="0"/>
                <a:sym typeface="Symbol" charset="2"/>
              </a:rPr>
              <a:t></a:t>
            </a:r>
            <a:r>
              <a:rPr lang="en-US" b="1" dirty="0">
                <a:latin typeface="Courier" charset="0"/>
                <a:ea typeface="Courier" charset="0"/>
                <a:cs typeface="Courier" charset="0"/>
              </a:rPr>
              <a:t> MEM[ PC ]</a:t>
            </a:r>
          </a:p>
          <a:p>
            <a:pPr>
              <a:spcBef>
                <a:spcPct val="50000"/>
              </a:spcBef>
              <a:tabLst>
                <a:tab pos="1143000" algn="l"/>
                <a:tab pos="5367338" algn="l"/>
              </a:tabLst>
            </a:pPr>
            <a:r>
              <a:rPr lang="en-US" b="1" dirty="0">
                <a:latin typeface="Courier" charset="0"/>
                <a:ea typeface="Courier" charset="0"/>
                <a:cs typeface="Courier" charset="0"/>
              </a:rPr>
              <a:t>{op , </a:t>
            </a:r>
            <a:r>
              <a:rPr lang="en-US" b="1" dirty="0" smtClean="0">
                <a:latin typeface="Courier" charset="0"/>
                <a:ea typeface="Courier" charset="0"/>
                <a:cs typeface="Courier" charset="0"/>
              </a:rPr>
              <a:t>rs1 </a:t>
            </a:r>
            <a:r>
              <a:rPr lang="en-US" b="1" dirty="0">
                <a:latin typeface="Courier" charset="0"/>
                <a:ea typeface="Courier" charset="0"/>
                <a:cs typeface="Courier" charset="0"/>
              </a:rPr>
              <a:t>, </a:t>
            </a:r>
            <a:r>
              <a:rPr lang="en-US" b="1" dirty="0" smtClean="0">
                <a:latin typeface="Courier" charset="0"/>
                <a:ea typeface="Courier" charset="0"/>
                <a:cs typeface="Courier" charset="0"/>
              </a:rPr>
              <a:t>rs2 </a:t>
            </a:r>
            <a:r>
              <a:rPr lang="en-US" b="1" dirty="0">
                <a:latin typeface="Courier" charset="0"/>
                <a:ea typeface="Courier" charset="0"/>
                <a:cs typeface="Courier" charset="0"/>
              </a:rPr>
              <a:t>,   </a:t>
            </a:r>
            <a:r>
              <a:rPr lang="en-US" b="1" dirty="0" smtClean="0">
                <a:latin typeface="Courier" charset="0"/>
                <a:ea typeface="Courier" charset="0"/>
                <a:cs typeface="Courier" charset="0"/>
              </a:rPr>
              <a:t>Imm12} </a:t>
            </a:r>
            <a:r>
              <a:rPr lang="en-US" b="1" dirty="0">
                <a:latin typeface="Courier" charset="0"/>
                <a:ea typeface="Courier" charset="0"/>
                <a:cs typeface="Courier" charset="0"/>
                <a:sym typeface="Symbol" charset="2"/>
              </a:rPr>
              <a:t></a:t>
            </a:r>
            <a:r>
              <a:rPr lang="en-US" b="1" dirty="0">
                <a:latin typeface="Courier" charset="0"/>
                <a:ea typeface="Courier" charset="0"/>
                <a:cs typeface="Courier" charset="0"/>
              </a:rPr>
              <a:t> MEM[ PC </a:t>
            </a:r>
            <a:r>
              <a:rPr lang="en-US" b="1" dirty="0" smtClean="0">
                <a:latin typeface="Courier" charset="0"/>
                <a:ea typeface="Courier" charset="0"/>
                <a:cs typeface="Courier" charset="0"/>
              </a:rPr>
              <a:t>]</a:t>
            </a:r>
            <a:endParaRPr lang="en-US" b="1" dirty="0">
              <a:latin typeface="Courier" charset="0"/>
              <a:ea typeface="Courier" charset="0"/>
              <a:cs typeface="Courier" charset="0"/>
            </a:endParaRPr>
          </a:p>
          <a:p>
            <a:pPr>
              <a:tabLst>
                <a:tab pos="1143000" algn="l"/>
                <a:tab pos="5367338" algn="l"/>
              </a:tabLst>
            </a:pPr>
            <a:endParaRPr lang="en-US" sz="1600" b="1" u="sng" dirty="0">
              <a:latin typeface="Times" charset="0"/>
            </a:endParaRPr>
          </a:p>
          <a:p>
            <a:pPr>
              <a:lnSpc>
                <a:spcPct val="90000"/>
              </a:lnSpc>
              <a:spcBef>
                <a:spcPts val="800"/>
              </a:spcBef>
              <a:tabLst>
                <a:tab pos="1143000" algn="l"/>
                <a:tab pos="5367338" algn="l"/>
              </a:tabLst>
            </a:pPr>
            <a:r>
              <a:rPr lang="en-US" sz="2000" u="sng" dirty="0">
                <a:latin typeface="Courier" charset="0"/>
                <a:ea typeface="Courier" charset="0"/>
                <a:cs typeface="Courier" charset="0"/>
              </a:rPr>
              <a:t>Inst</a:t>
            </a:r>
            <a:r>
              <a:rPr lang="en-US" sz="2000" dirty="0">
                <a:latin typeface="Courier" charset="0"/>
                <a:ea typeface="Courier" charset="0"/>
                <a:cs typeface="Courier" charset="0"/>
              </a:rPr>
              <a:t>  </a:t>
            </a:r>
            <a:r>
              <a:rPr lang="en-US" sz="2000" u="sng" dirty="0">
                <a:latin typeface="Courier" charset="0"/>
                <a:ea typeface="Courier" charset="0"/>
                <a:cs typeface="Courier" charset="0"/>
              </a:rPr>
              <a:t>Register Transfers</a:t>
            </a:r>
          </a:p>
          <a:p>
            <a:pPr>
              <a:lnSpc>
                <a:spcPct val="90000"/>
              </a:lnSpc>
              <a:spcBef>
                <a:spcPct val="50000"/>
              </a:spcBef>
              <a:tabLst>
                <a:tab pos="1143000" algn="l"/>
                <a:tab pos="5367338" algn="l"/>
              </a:tabLst>
            </a:pPr>
            <a:r>
              <a:rPr lang="en-US" dirty="0" smtClean="0">
                <a:latin typeface="Courier" charset="0"/>
                <a:ea typeface="Courier" charset="0"/>
                <a:cs typeface="Courier" charset="0"/>
              </a:rPr>
              <a:t>ADD   </a:t>
            </a:r>
            <a:r>
              <a:rPr lang="en-US" dirty="0">
                <a:latin typeface="Courier" charset="0"/>
                <a:ea typeface="Courier" charset="0"/>
                <a:cs typeface="Courier" charset="0"/>
              </a:rPr>
              <a:t>R[</a:t>
            </a:r>
            <a:r>
              <a:rPr lang="en-US" dirty="0" err="1">
                <a:latin typeface="Courier" charset="0"/>
                <a:ea typeface="Courier" charset="0"/>
                <a:cs typeface="Courier" charset="0"/>
              </a:rPr>
              <a:t>rd</a:t>
            </a:r>
            <a:r>
              <a:rPr lang="en-US" dirty="0">
                <a:latin typeface="Courier" charset="0"/>
                <a:ea typeface="Courier" charset="0"/>
                <a:cs typeface="Courier" charset="0"/>
              </a:rPr>
              <a:t>]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a:t>
            </a:r>
            <a:r>
              <a:rPr lang="en-US" dirty="0" smtClean="0">
                <a:latin typeface="Courier" charset="0"/>
                <a:ea typeface="Courier" charset="0"/>
                <a:cs typeface="Courier" charset="0"/>
              </a:rPr>
              <a:t>R[rs1] </a:t>
            </a:r>
            <a:r>
              <a:rPr lang="en-US" dirty="0">
                <a:latin typeface="Courier" charset="0"/>
                <a:ea typeface="Courier" charset="0"/>
                <a:cs typeface="Courier" charset="0"/>
              </a:rPr>
              <a:t>+ </a:t>
            </a:r>
            <a:r>
              <a:rPr lang="en-US" dirty="0" smtClean="0">
                <a:latin typeface="Courier" charset="0"/>
                <a:ea typeface="Courier" charset="0"/>
                <a:cs typeface="Courier" charset="0"/>
              </a:rPr>
              <a:t>R[rs2]; </a:t>
            </a:r>
            <a:r>
              <a:rPr lang="en-US" dirty="0">
                <a:latin typeface="Courier" charset="0"/>
                <a:ea typeface="Courier" charset="0"/>
                <a:cs typeface="Courier" charset="0"/>
              </a:rPr>
              <a:t>PC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PC + 4</a:t>
            </a:r>
          </a:p>
          <a:p>
            <a:pPr>
              <a:lnSpc>
                <a:spcPct val="90000"/>
              </a:lnSpc>
              <a:spcBef>
                <a:spcPct val="50000"/>
              </a:spcBef>
              <a:tabLst>
                <a:tab pos="1143000" algn="l"/>
                <a:tab pos="5367338" algn="l"/>
              </a:tabLst>
            </a:pPr>
            <a:r>
              <a:rPr lang="en-US" dirty="0" smtClean="0">
                <a:latin typeface="Courier" charset="0"/>
                <a:ea typeface="Courier" charset="0"/>
                <a:cs typeface="Courier" charset="0"/>
              </a:rPr>
              <a:t>SUB   </a:t>
            </a:r>
            <a:r>
              <a:rPr lang="en-US" dirty="0">
                <a:latin typeface="Courier" charset="0"/>
                <a:ea typeface="Courier" charset="0"/>
                <a:cs typeface="Courier" charset="0"/>
              </a:rPr>
              <a:t>R[</a:t>
            </a:r>
            <a:r>
              <a:rPr lang="en-US" dirty="0" err="1">
                <a:latin typeface="Courier" charset="0"/>
                <a:ea typeface="Courier" charset="0"/>
                <a:cs typeface="Courier" charset="0"/>
              </a:rPr>
              <a:t>rd</a:t>
            </a:r>
            <a:r>
              <a:rPr lang="en-US" dirty="0">
                <a:latin typeface="Courier" charset="0"/>
                <a:ea typeface="Courier" charset="0"/>
                <a:cs typeface="Courier" charset="0"/>
              </a:rPr>
              <a:t>]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a:t>
            </a:r>
            <a:r>
              <a:rPr lang="en-US" dirty="0" smtClean="0">
                <a:latin typeface="Courier" charset="0"/>
                <a:ea typeface="Courier" charset="0"/>
                <a:cs typeface="Courier" charset="0"/>
              </a:rPr>
              <a:t>R[rs1] </a:t>
            </a:r>
            <a:r>
              <a:rPr lang="en-US" dirty="0">
                <a:latin typeface="Courier" charset="0"/>
                <a:ea typeface="Courier" charset="0"/>
                <a:cs typeface="Courier" charset="0"/>
              </a:rPr>
              <a:t>– </a:t>
            </a:r>
            <a:r>
              <a:rPr lang="en-US" dirty="0" smtClean="0">
                <a:latin typeface="Courier" charset="0"/>
                <a:ea typeface="Courier" charset="0"/>
                <a:cs typeface="Courier" charset="0"/>
              </a:rPr>
              <a:t>R[rs2]; </a:t>
            </a:r>
            <a:r>
              <a:rPr lang="en-US" dirty="0">
                <a:latin typeface="Courier" charset="0"/>
                <a:ea typeface="Courier" charset="0"/>
                <a:cs typeface="Courier" charset="0"/>
              </a:rPr>
              <a:t>PC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PC + 4</a:t>
            </a:r>
          </a:p>
          <a:p>
            <a:pPr>
              <a:lnSpc>
                <a:spcPct val="90000"/>
              </a:lnSpc>
              <a:spcBef>
                <a:spcPct val="50000"/>
              </a:spcBef>
              <a:tabLst>
                <a:tab pos="1143000" algn="l"/>
                <a:tab pos="5367338" algn="l"/>
              </a:tabLst>
            </a:pPr>
            <a:r>
              <a:rPr lang="en-US" dirty="0">
                <a:latin typeface="Courier" charset="0"/>
                <a:ea typeface="Courier" charset="0"/>
                <a:cs typeface="Courier" charset="0"/>
              </a:rPr>
              <a:t>ORI   </a:t>
            </a:r>
            <a:r>
              <a:rPr lang="en-US" dirty="0" smtClean="0">
                <a:latin typeface="Courier" charset="0"/>
                <a:ea typeface="Courier" charset="0"/>
                <a:cs typeface="Courier" charset="0"/>
              </a:rPr>
              <a:t>R[</a:t>
            </a:r>
            <a:r>
              <a:rPr lang="en-US" dirty="0" err="1" smtClean="0">
                <a:latin typeface="Courier" charset="0"/>
                <a:ea typeface="Courier" charset="0"/>
                <a:cs typeface="Courier" charset="0"/>
              </a:rPr>
              <a:t>rd</a:t>
            </a:r>
            <a:r>
              <a:rPr lang="en-US" dirty="0" smtClean="0">
                <a:latin typeface="Courier" charset="0"/>
                <a:ea typeface="Courier" charset="0"/>
                <a:cs typeface="Courier" charset="0"/>
              </a:rPr>
              <a:t>]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a:t>
            </a:r>
            <a:r>
              <a:rPr lang="en-US" dirty="0" smtClean="0">
                <a:latin typeface="Courier" charset="0"/>
                <a:ea typeface="Courier" charset="0"/>
                <a:cs typeface="Courier" charset="0"/>
              </a:rPr>
              <a:t>R[rs1] </a:t>
            </a:r>
            <a:r>
              <a:rPr lang="en-US" dirty="0">
                <a:latin typeface="Courier" charset="0"/>
                <a:ea typeface="Courier" charset="0"/>
                <a:cs typeface="Courier" charset="0"/>
              </a:rPr>
              <a:t>| </a:t>
            </a:r>
            <a:r>
              <a:rPr lang="en-US" dirty="0" err="1" smtClean="0">
                <a:latin typeface="Courier" charset="0"/>
                <a:ea typeface="Courier" charset="0"/>
                <a:cs typeface="Courier" charset="0"/>
              </a:rPr>
              <a:t>sign_ext</a:t>
            </a:r>
            <a:r>
              <a:rPr lang="en-US" dirty="0" smtClean="0">
                <a:latin typeface="Courier" charset="0"/>
                <a:ea typeface="Courier" charset="0"/>
                <a:cs typeface="Courier" charset="0"/>
              </a:rPr>
              <a:t>(Imm12); </a:t>
            </a:r>
            <a:r>
              <a:rPr lang="en-US" dirty="0">
                <a:latin typeface="Courier" charset="0"/>
                <a:ea typeface="Courier" charset="0"/>
                <a:cs typeface="Courier" charset="0"/>
              </a:rPr>
              <a:t>PC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PC + 4</a:t>
            </a:r>
          </a:p>
          <a:p>
            <a:pPr>
              <a:lnSpc>
                <a:spcPct val="90000"/>
              </a:lnSpc>
              <a:spcBef>
                <a:spcPct val="50000"/>
              </a:spcBef>
              <a:tabLst>
                <a:tab pos="1143000" algn="l"/>
                <a:tab pos="5367338" algn="l"/>
              </a:tabLst>
            </a:pPr>
            <a:r>
              <a:rPr lang="en-US" dirty="0" smtClean="0">
                <a:latin typeface="Courier" charset="0"/>
                <a:ea typeface="Courier" charset="0"/>
                <a:cs typeface="Courier" charset="0"/>
              </a:rPr>
              <a:t>LW    R[</a:t>
            </a:r>
            <a:r>
              <a:rPr lang="en-US" dirty="0" err="1" smtClean="0">
                <a:latin typeface="Courier" charset="0"/>
                <a:ea typeface="Courier" charset="0"/>
                <a:cs typeface="Courier" charset="0"/>
              </a:rPr>
              <a:t>rd</a:t>
            </a:r>
            <a:r>
              <a:rPr lang="en-US" dirty="0" smtClean="0">
                <a:latin typeface="Courier" charset="0"/>
                <a:ea typeface="Courier" charset="0"/>
                <a:cs typeface="Courier" charset="0"/>
              </a:rPr>
              <a:t>]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MEM[ </a:t>
            </a:r>
            <a:r>
              <a:rPr lang="en-US" dirty="0" smtClean="0">
                <a:latin typeface="Courier" charset="0"/>
                <a:ea typeface="Courier" charset="0"/>
                <a:cs typeface="Courier" charset="0"/>
              </a:rPr>
              <a:t>R[rs1] </a:t>
            </a:r>
            <a:r>
              <a:rPr lang="en-US" dirty="0">
                <a:latin typeface="Courier" charset="0"/>
                <a:ea typeface="Courier" charset="0"/>
                <a:cs typeface="Courier" charset="0"/>
              </a:rPr>
              <a:t>+ </a:t>
            </a:r>
            <a:r>
              <a:rPr lang="en-US" dirty="0" err="1" smtClean="0">
                <a:latin typeface="Courier" charset="0"/>
                <a:ea typeface="Courier" charset="0"/>
                <a:cs typeface="Courier" charset="0"/>
              </a:rPr>
              <a:t>sign_ext</a:t>
            </a:r>
            <a:r>
              <a:rPr lang="en-US" dirty="0" smtClean="0">
                <a:latin typeface="Courier" charset="0"/>
                <a:ea typeface="Courier" charset="0"/>
                <a:cs typeface="Courier" charset="0"/>
              </a:rPr>
              <a:t>(Imm12)]; </a:t>
            </a:r>
            <a:r>
              <a:rPr lang="en-US" dirty="0">
                <a:latin typeface="Courier" charset="0"/>
                <a:ea typeface="Courier" charset="0"/>
                <a:cs typeface="Courier" charset="0"/>
              </a:rPr>
              <a:t>PC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PC + 4</a:t>
            </a:r>
          </a:p>
          <a:p>
            <a:pPr>
              <a:lnSpc>
                <a:spcPct val="90000"/>
              </a:lnSpc>
              <a:spcBef>
                <a:spcPct val="50000"/>
              </a:spcBef>
              <a:tabLst>
                <a:tab pos="1143000" algn="l"/>
                <a:tab pos="5367338" algn="l"/>
              </a:tabLst>
            </a:pPr>
            <a:r>
              <a:rPr lang="en-US" dirty="0" smtClean="0">
                <a:latin typeface="Courier" charset="0"/>
                <a:ea typeface="Courier" charset="0"/>
                <a:cs typeface="Courier" charset="0"/>
              </a:rPr>
              <a:t>SW    MEM</a:t>
            </a:r>
            <a:r>
              <a:rPr lang="en-US" dirty="0">
                <a:latin typeface="Courier" charset="0"/>
                <a:ea typeface="Courier" charset="0"/>
                <a:cs typeface="Courier" charset="0"/>
              </a:rPr>
              <a:t>[ </a:t>
            </a:r>
            <a:r>
              <a:rPr lang="en-US" dirty="0" smtClean="0">
                <a:latin typeface="Courier" charset="0"/>
                <a:ea typeface="Courier" charset="0"/>
                <a:cs typeface="Courier" charset="0"/>
              </a:rPr>
              <a:t>R[rs1] </a:t>
            </a:r>
            <a:r>
              <a:rPr lang="en-US" dirty="0">
                <a:latin typeface="Courier" charset="0"/>
                <a:ea typeface="Courier" charset="0"/>
                <a:cs typeface="Courier" charset="0"/>
              </a:rPr>
              <a:t>+ </a:t>
            </a:r>
            <a:r>
              <a:rPr lang="en-US" dirty="0" err="1" smtClean="0">
                <a:latin typeface="Courier" charset="0"/>
                <a:ea typeface="Courier" charset="0"/>
                <a:cs typeface="Courier" charset="0"/>
              </a:rPr>
              <a:t>sign_ext</a:t>
            </a:r>
            <a:r>
              <a:rPr lang="en-US" dirty="0" smtClean="0">
                <a:latin typeface="Courier" charset="0"/>
                <a:ea typeface="Courier" charset="0"/>
                <a:cs typeface="Courier" charset="0"/>
              </a:rPr>
              <a:t>(Imm12) </a:t>
            </a:r>
            <a:r>
              <a:rPr lang="en-US" dirty="0">
                <a:latin typeface="Courier" charset="0"/>
                <a:ea typeface="Courier" charset="0"/>
                <a:cs typeface="Courier" charset="0"/>
              </a:rPr>
              <a:t>]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a:t>
            </a:r>
            <a:r>
              <a:rPr lang="en-US" dirty="0" smtClean="0">
                <a:latin typeface="Courier" charset="0"/>
                <a:ea typeface="Courier" charset="0"/>
                <a:cs typeface="Courier" charset="0"/>
              </a:rPr>
              <a:t>R[rs2]; </a:t>
            </a:r>
            <a:r>
              <a:rPr lang="en-US" dirty="0">
                <a:latin typeface="Courier" charset="0"/>
                <a:ea typeface="Courier" charset="0"/>
                <a:cs typeface="Courier" charset="0"/>
              </a:rPr>
              <a:t>PC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PC + 4</a:t>
            </a:r>
          </a:p>
          <a:p>
            <a:pPr>
              <a:lnSpc>
                <a:spcPct val="90000"/>
              </a:lnSpc>
              <a:spcBef>
                <a:spcPct val="50000"/>
              </a:spcBef>
              <a:tabLst>
                <a:tab pos="1143000" algn="l"/>
                <a:tab pos="5367338" algn="l"/>
              </a:tabLst>
            </a:pPr>
            <a:r>
              <a:rPr lang="en-US" dirty="0">
                <a:latin typeface="Courier" charset="0"/>
                <a:ea typeface="Courier" charset="0"/>
                <a:cs typeface="Courier" charset="0"/>
              </a:rPr>
              <a:t>BEQ   </a:t>
            </a:r>
            <a:r>
              <a:rPr lang="en-US" dirty="0" smtClean="0">
                <a:latin typeface="Courier" charset="0"/>
                <a:ea typeface="Courier" charset="0"/>
                <a:cs typeface="Courier" charset="0"/>
              </a:rPr>
              <a:t>if </a:t>
            </a:r>
            <a:r>
              <a:rPr lang="en-US" dirty="0">
                <a:latin typeface="Courier" charset="0"/>
                <a:ea typeface="Courier" charset="0"/>
                <a:cs typeface="Courier" charset="0"/>
              </a:rPr>
              <a:t>( R[</a:t>
            </a:r>
            <a:r>
              <a:rPr lang="en-US" dirty="0" err="1">
                <a:latin typeface="Courier" charset="0"/>
                <a:ea typeface="Courier" charset="0"/>
                <a:cs typeface="Courier" charset="0"/>
              </a:rPr>
              <a:t>rs</a:t>
            </a:r>
            <a:r>
              <a:rPr lang="en-US" dirty="0">
                <a:latin typeface="Courier" charset="0"/>
                <a:ea typeface="Courier" charset="0"/>
                <a:cs typeface="Courier" charset="0"/>
              </a:rPr>
              <a:t>] == R[</a:t>
            </a:r>
            <a:r>
              <a:rPr lang="en-US" dirty="0" err="1">
                <a:latin typeface="Courier" charset="0"/>
                <a:ea typeface="Courier" charset="0"/>
                <a:cs typeface="Courier" charset="0"/>
              </a:rPr>
              <a:t>rt</a:t>
            </a:r>
            <a:r>
              <a:rPr lang="en-US" dirty="0">
                <a:latin typeface="Courier" charset="0"/>
                <a:ea typeface="Courier" charset="0"/>
                <a:cs typeface="Courier" charset="0"/>
              </a:rPr>
              <a:t>] )</a:t>
            </a:r>
            <a:br>
              <a:rPr lang="en-US" dirty="0">
                <a:latin typeface="Courier" charset="0"/>
                <a:ea typeface="Courier" charset="0"/>
                <a:cs typeface="Courier" charset="0"/>
              </a:rPr>
            </a:br>
            <a:r>
              <a:rPr lang="en-US" dirty="0">
                <a:latin typeface="Courier" charset="0"/>
                <a:ea typeface="Courier" charset="0"/>
                <a:cs typeface="Courier" charset="0"/>
              </a:rPr>
              <a:t>           then PC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a:t>
            </a:r>
            <a:r>
              <a:rPr lang="en-US" dirty="0" smtClean="0">
                <a:latin typeface="Courier" charset="0"/>
                <a:ea typeface="Courier" charset="0"/>
                <a:cs typeface="Courier" charset="0"/>
              </a:rPr>
              <a:t>PC </a:t>
            </a:r>
            <a:r>
              <a:rPr lang="en-US" dirty="0">
                <a:latin typeface="Courier" charset="0"/>
                <a:ea typeface="Courier" charset="0"/>
                <a:cs typeface="Courier" charset="0"/>
              </a:rPr>
              <a:t>+ (</a:t>
            </a:r>
            <a:r>
              <a:rPr lang="en-US" dirty="0" err="1" smtClean="0">
                <a:latin typeface="Courier" charset="0"/>
                <a:ea typeface="Courier" charset="0"/>
                <a:cs typeface="Courier" charset="0"/>
              </a:rPr>
              <a:t>sign_ext</a:t>
            </a:r>
            <a:r>
              <a:rPr lang="en-US" dirty="0" smtClean="0">
                <a:latin typeface="Courier" charset="0"/>
                <a:ea typeface="Courier" charset="0"/>
                <a:cs typeface="Courier" charset="0"/>
              </a:rPr>
              <a:t>(Imm12) </a:t>
            </a:r>
            <a:r>
              <a:rPr lang="en-US" dirty="0">
                <a:latin typeface="Courier" charset="0"/>
                <a:ea typeface="Courier" charset="0"/>
                <a:cs typeface="Courier" charset="0"/>
              </a:rPr>
              <a:t>|| </a:t>
            </a:r>
            <a:r>
              <a:rPr lang="en-US" dirty="0" smtClean="0">
                <a:latin typeface="Courier" charset="0"/>
                <a:ea typeface="Courier" charset="0"/>
                <a:cs typeface="Courier" charset="0"/>
              </a:rPr>
              <a:t>0)</a:t>
            </a:r>
            <a:r>
              <a:rPr lang="en-US" dirty="0">
                <a:latin typeface="Courier" charset="0"/>
                <a:ea typeface="Courier" charset="0"/>
                <a:cs typeface="Courier" charset="0"/>
              </a:rPr>
              <a:t/>
            </a:r>
            <a:br>
              <a:rPr lang="en-US" dirty="0">
                <a:latin typeface="Courier" charset="0"/>
                <a:ea typeface="Courier" charset="0"/>
                <a:cs typeface="Courier" charset="0"/>
              </a:rPr>
            </a:br>
            <a:r>
              <a:rPr lang="en-US" dirty="0">
                <a:latin typeface="Courier" charset="0"/>
                <a:ea typeface="Courier" charset="0"/>
                <a:cs typeface="Courier" charset="0"/>
              </a:rPr>
              <a:t>           else PC </a:t>
            </a:r>
            <a:r>
              <a:rPr lang="en-US" dirty="0">
                <a:latin typeface="Courier" charset="0"/>
                <a:ea typeface="Courier" charset="0"/>
                <a:cs typeface="Courier" charset="0"/>
                <a:sym typeface="Symbol" charset="2"/>
              </a:rPr>
              <a:t></a:t>
            </a:r>
            <a:r>
              <a:rPr lang="en-US" dirty="0">
                <a:latin typeface="Courier" charset="0"/>
                <a:ea typeface="Courier" charset="0"/>
                <a:cs typeface="Courier" charset="0"/>
              </a:rPr>
              <a:t> </a:t>
            </a:r>
            <a:r>
              <a:rPr lang="en-US" dirty="0" smtClean="0">
                <a:latin typeface="Courier" charset="0"/>
                <a:ea typeface="Courier" charset="0"/>
                <a:cs typeface="Courier" charset="0"/>
              </a:rPr>
              <a:t>PC + 4</a:t>
            </a:r>
            <a:endParaRPr lang="en-US" dirty="0">
              <a:latin typeface="Courier" charset="0"/>
              <a:ea typeface="Courier" charset="0"/>
              <a:cs typeface="Courier" charset="0"/>
            </a:endParaRPr>
          </a:p>
        </p:txBody>
      </p:sp>
      <p:sp>
        <p:nvSpPr>
          <p:cNvPr id="26628" name="Title 4"/>
          <p:cNvSpPr>
            <a:spLocks noGrp="1"/>
          </p:cNvSpPr>
          <p:nvPr>
            <p:ph type="title"/>
          </p:nvPr>
        </p:nvSpPr>
        <p:spPr/>
        <p:txBody>
          <a:bodyPr>
            <a:normAutofit/>
          </a:bodyPr>
          <a:lstStyle/>
          <a:p>
            <a:r>
              <a:rPr lang="en-US" dirty="0" smtClean="0"/>
              <a:t>Register Transfer Language (RTL)</a:t>
            </a:r>
          </a:p>
        </p:txBody>
      </p:sp>
      <p:sp>
        <p:nvSpPr>
          <p:cNvPr id="6" name="Date Placeholder 5"/>
          <p:cNvSpPr>
            <a:spLocks noGrp="1"/>
          </p:cNvSpPr>
          <p:nvPr>
            <p:ph type="dt" sz="quarter" idx="10"/>
          </p:nvPr>
        </p:nvSpPr>
        <p:spPr/>
        <p:txBody>
          <a:bodyPr/>
          <a:lstStyle/>
          <a:p>
            <a:pPr>
              <a:defRPr/>
            </a:pPr>
            <a:fld id="{FE6E8184-3072-A64D-BD8B-D83F8F02E1C3}" type="datetime1">
              <a:rPr lang="en-US" smtClean="0"/>
              <a:pPr>
                <a:defRPr/>
              </a:pPr>
              <a:t>10/5/17</a:t>
            </a:fld>
            <a:endParaRPr lang="en-US"/>
          </a:p>
        </p:txBody>
      </p:sp>
      <p:sp>
        <p:nvSpPr>
          <p:cNvPr id="7" name="Slide Number Placeholder 6"/>
          <p:cNvSpPr>
            <a:spLocks noGrp="1"/>
          </p:cNvSpPr>
          <p:nvPr>
            <p:ph type="sldNum" sz="quarter" idx="12"/>
          </p:nvPr>
        </p:nvSpPr>
        <p:spPr/>
        <p:txBody>
          <a:bodyPr/>
          <a:lstStyle/>
          <a:p>
            <a:pPr>
              <a:defRPr/>
            </a:pPr>
            <a:fld id="{D1D2FB8D-DAD8-0343-896B-C225A1C183D7}" type="slidenum">
              <a:rPr lang="en-US" smtClean="0"/>
              <a:pPr>
                <a:defRPr/>
              </a:pPr>
              <a:t>58</a:t>
            </a:fld>
            <a:endParaRPr lang="en-US"/>
          </a:p>
        </p:txBody>
      </p:sp>
      <p:sp>
        <p:nvSpPr>
          <p:cNvPr id="8" name="Footer Placeholder 7"/>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200565327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n-US" smtClean="0"/>
              <a:t>Step 1: Requirements of the Instruction Set</a:t>
            </a:r>
          </a:p>
        </p:txBody>
      </p:sp>
      <p:sp>
        <p:nvSpPr>
          <p:cNvPr id="36867" name="Rectangle 3"/>
          <p:cNvSpPr>
            <a:spLocks noGrp="1" noChangeArrowheads="1"/>
          </p:cNvSpPr>
          <p:nvPr>
            <p:ph type="body" idx="1"/>
          </p:nvPr>
        </p:nvSpPr>
        <p:spPr/>
        <p:txBody>
          <a:bodyPr>
            <a:normAutofit fontScale="85000" lnSpcReduction="20000"/>
          </a:bodyPr>
          <a:lstStyle/>
          <a:p>
            <a:pPr>
              <a:defRPr/>
            </a:pPr>
            <a:r>
              <a:rPr lang="en-US" dirty="0" smtClean="0"/>
              <a:t>Memory (MEM)</a:t>
            </a:r>
          </a:p>
          <a:p>
            <a:pPr lvl="1">
              <a:defRPr/>
            </a:pPr>
            <a:r>
              <a:rPr lang="en-US" dirty="0" smtClean="0"/>
              <a:t>Instructions &amp; data (will use one for each: really caches)</a:t>
            </a:r>
          </a:p>
          <a:p>
            <a:pPr>
              <a:defRPr/>
            </a:pPr>
            <a:r>
              <a:rPr lang="en-US" dirty="0" smtClean="0"/>
              <a:t>Registers (R: 32 </a:t>
            </a:r>
            <a:r>
              <a:rPr lang="en-US" dirty="0" err="1" smtClean="0"/>
              <a:t>x</a:t>
            </a:r>
            <a:r>
              <a:rPr lang="en-US" dirty="0" smtClean="0"/>
              <a:t> 32)</a:t>
            </a:r>
          </a:p>
          <a:p>
            <a:pPr lvl="1">
              <a:defRPr/>
            </a:pPr>
            <a:r>
              <a:rPr lang="en-US" dirty="0" smtClean="0"/>
              <a:t>Read </a:t>
            </a:r>
            <a:r>
              <a:rPr lang="en-US" i="1" dirty="0" smtClean="0"/>
              <a:t>rs1</a:t>
            </a:r>
          </a:p>
          <a:p>
            <a:pPr lvl="1">
              <a:defRPr/>
            </a:pPr>
            <a:r>
              <a:rPr lang="en-US" dirty="0" smtClean="0"/>
              <a:t>Read </a:t>
            </a:r>
            <a:r>
              <a:rPr lang="en-US" i="1" dirty="0" smtClean="0"/>
              <a:t>rs2</a:t>
            </a:r>
          </a:p>
          <a:p>
            <a:pPr lvl="1">
              <a:defRPr/>
            </a:pPr>
            <a:r>
              <a:rPr lang="en-US" dirty="0" smtClean="0"/>
              <a:t>Write </a:t>
            </a:r>
            <a:r>
              <a:rPr lang="en-US" i="1" dirty="0" err="1" smtClean="0"/>
              <a:t>rd</a:t>
            </a:r>
            <a:endParaRPr lang="en-US" i="1" dirty="0" smtClean="0"/>
          </a:p>
          <a:p>
            <a:pPr>
              <a:defRPr/>
            </a:pPr>
            <a:r>
              <a:rPr lang="en-US" dirty="0" smtClean="0"/>
              <a:t>PC</a:t>
            </a:r>
          </a:p>
          <a:p>
            <a:pPr>
              <a:defRPr/>
            </a:pPr>
            <a:r>
              <a:rPr lang="en-US" dirty="0" smtClean="0"/>
              <a:t>Sign Extender</a:t>
            </a:r>
          </a:p>
          <a:p>
            <a:pPr>
              <a:defRPr/>
            </a:pPr>
            <a:r>
              <a:rPr lang="en-US" dirty="0" smtClean="0"/>
              <a:t>Add/Sub/OR unit for operation on register(s) or sign extended immediate</a:t>
            </a:r>
          </a:p>
          <a:p>
            <a:pPr>
              <a:defRPr/>
            </a:pPr>
            <a:r>
              <a:rPr lang="en-US" dirty="0" smtClean="0"/>
              <a:t>Add 4 (or maybe sign extended immediate) to PC</a:t>
            </a:r>
          </a:p>
          <a:p>
            <a:pPr>
              <a:defRPr/>
            </a:pPr>
            <a:r>
              <a:rPr lang="en-US" dirty="0" smtClean="0"/>
              <a:t>Compare if registers equal?</a:t>
            </a:r>
          </a:p>
        </p:txBody>
      </p:sp>
      <p:sp>
        <p:nvSpPr>
          <p:cNvPr id="4" name="Date Placeholder 3"/>
          <p:cNvSpPr>
            <a:spLocks noGrp="1"/>
          </p:cNvSpPr>
          <p:nvPr>
            <p:ph type="dt" sz="quarter" idx="10"/>
          </p:nvPr>
        </p:nvSpPr>
        <p:spPr/>
        <p:txBody>
          <a:bodyPr/>
          <a:lstStyle/>
          <a:p>
            <a:pPr>
              <a:defRPr/>
            </a:pPr>
            <a:fld id="{AE35C6CC-BB2B-2143-BD8C-920F8EA4623C}" type="datetime1">
              <a:rPr lang="en-US" smtClean="0"/>
              <a:pPr>
                <a:defRPr/>
              </a:pPr>
              <a:t>10/5/17</a:t>
            </a:fld>
            <a:endParaRPr lang="en-US"/>
          </a:p>
        </p:txBody>
      </p:sp>
      <p:sp>
        <p:nvSpPr>
          <p:cNvPr id="6" name="Footer Placeholder 5"/>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5" name="Slide Number Placeholder 4"/>
          <p:cNvSpPr>
            <a:spLocks noGrp="1"/>
          </p:cNvSpPr>
          <p:nvPr>
            <p:ph type="sldNum" sz="quarter" idx="12"/>
          </p:nvPr>
        </p:nvSpPr>
        <p:spPr/>
        <p:txBody>
          <a:bodyPr/>
          <a:lstStyle/>
          <a:p>
            <a:pPr>
              <a:defRPr/>
            </a:pPr>
            <a:fld id="{F0A1DCCB-BD47-224F-A41D-FA22F8BD373D}" type="slidenum">
              <a:rPr lang="en-US" smtClean="0"/>
              <a:pPr>
                <a:defRPr/>
              </a:pPr>
              <a:t>59</a:t>
            </a:fld>
            <a:endParaRPr lang="en-US"/>
          </a:p>
        </p:txBody>
      </p:sp>
    </p:spTree>
    <p:extLst>
      <p:ext uri="{BB962C8B-B14F-4D97-AF65-F5344CB8AC3E}">
        <p14:creationId xmlns:p14="http://schemas.microsoft.com/office/powerpoint/2010/main" val="273334065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Agenda</a:t>
            </a:r>
          </a:p>
        </p:txBody>
      </p:sp>
      <p:sp>
        <p:nvSpPr>
          <p:cNvPr id="19459" name="Content Placeholder 2"/>
          <p:cNvSpPr>
            <a:spLocks noGrp="1"/>
          </p:cNvSpPr>
          <p:nvPr>
            <p:ph idx="1"/>
          </p:nvPr>
        </p:nvSpPr>
        <p:spPr/>
        <p:txBody>
          <a:bodyPr>
            <a:normAutofit/>
          </a:bodyPr>
          <a:lstStyle/>
          <a:p>
            <a:r>
              <a:rPr lang="en-US" dirty="0" smtClean="0"/>
              <a:t>Boolean Algebra</a:t>
            </a:r>
          </a:p>
          <a:p>
            <a:r>
              <a:rPr lang="en-US" dirty="0" smtClean="0">
                <a:solidFill>
                  <a:schemeClr val="bg1">
                    <a:lumMod val="65000"/>
                  </a:schemeClr>
                </a:solidFill>
              </a:rPr>
              <a:t>Timing and State Machines</a:t>
            </a:r>
          </a:p>
          <a:p>
            <a:r>
              <a:rPr lang="en-US" dirty="0" err="1" smtClean="0">
                <a:solidFill>
                  <a:schemeClr val="bg1">
                    <a:lumMod val="65000"/>
                  </a:schemeClr>
                </a:solidFill>
              </a:rPr>
              <a:t>Datapath</a:t>
            </a:r>
            <a:r>
              <a:rPr lang="en-US" dirty="0" smtClean="0">
                <a:solidFill>
                  <a:schemeClr val="bg1">
                    <a:lumMod val="65000"/>
                  </a:schemeClr>
                </a:solidFill>
              </a:rPr>
              <a:t> Elements: Mux + ALU</a:t>
            </a:r>
          </a:p>
          <a:p>
            <a:r>
              <a:rPr lang="en-US" dirty="0" smtClean="0">
                <a:solidFill>
                  <a:schemeClr val="bg1">
                    <a:lumMod val="65000"/>
                  </a:schemeClr>
                </a:solidFill>
              </a:rPr>
              <a:t>RISC-V Lite </a:t>
            </a:r>
            <a:r>
              <a:rPr lang="en-US" dirty="0" err="1" smtClean="0">
                <a:solidFill>
                  <a:schemeClr val="bg1">
                    <a:lumMod val="65000"/>
                  </a:schemeClr>
                </a:solidFill>
              </a:rPr>
              <a:t>Datapath</a:t>
            </a:r>
            <a:endParaRPr lang="en-US" dirty="0" smtClean="0">
              <a:solidFill>
                <a:schemeClr val="bg1">
                  <a:lumMod val="65000"/>
                </a:schemeClr>
              </a:solidFill>
            </a:endParaRPr>
          </a:p>
          <a:p>
            <a:r>
              <a:rPr lang="en-US" dirty="0" smtClean="0">
                <a:solidFill>
                  <a:schemeClr val="bg1">
                    <a:lumMod val="65000"/>
                  </a:schemeClr>
                </a:solidFill>
              </a:rPr>
              <a:t>And, in Conclusion, …</a:t>
            </a:r>
          </a:p>
          <a:p>
            <a:pPr eaLnBrk="1" hangingPunct="1"/>
            <a:endParaRPr lang="en-US" dirty="0" smtClean="0"/>
          </a:p>
        </p:txBody>
      </p:sp>
      <p:sp>
        <p:nvSpPr>
          <p:cNvPr id="7" name="Date Placeholder 6"/>
          <p:cNvSpPr>
            <a:spLocks noGrp="1"/>
          </p:cNvSpPr>
          <p:nvPr>
            <p:ph type="dt" sz="quarter" idx="10"/>
          </p:nvPr>
        </p:nvSpPr>
        <p:spPr/>
        <p:txBody>
          <a:bodyPr/>
          <a:lstStyle/>
          <a:p>
            <a:pPr>
              <a:defRPr/>
            </a:pPr>
            <a:fld id="{A50B2C46-5AD7-FE4F-8A59-D0FE4920D08E}" type="datetime1">
              <a:rPr lang="en-US" smtClean="0"/>
              <a:pPr>
                <a:defRPr/>
              </a:pPr>
              <a:t>10/5/17</a:t>
            </a:fld>
            <a:endParaRPr lang="en-US"/>
          </a:p>
        </p:txBody>
      </p:sp>
      <p:sp>
        <p:nvSpPr>
          <p:cNvPr id="8" name="Slide Number Placeholder 7"/>
          <p:cNvSpPr>
            <a:spLocks noGrp="1"/>
          </p:cNvSpPr>
          <p:nvPr>
            <p:ph type="sldNum" sz="quarter" idx="12"/>
          </p:nvPr>
        </p:nvSpPr>
        <p:spPr/>
        <p:txBody>
          <a:bodyPr/>
          <a:lstStyle/>
          <a:p>
            <a:pPr>
              <a:defRPr/>
            </a:pPr>
            <a:fld id="{DE96CE77-EE0D-234F-A875-A91A105112B0}" type="slidenum">
              <a:rPr lang="en-US"/>
              <a:pPr>
                <a:defRPr/>
              </a:pPr>
              <a:t>6</a:t>
            </a:fld>
            <a:endParaRPr lang="en-US"/>
          </a:p>
        </p:txBody>
      </p:sp>
      <p:sp>
        <p:nvSpPr>
          <p:cNvPr id="9" name="Footer Placeholder 8"/>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18170611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Generic Steps of Datapath</a:t>
            </a:r>
          </a:p>
        </p:txBody>
      </p:sp>
      <p:sp>
        <p:nvSpPr>
          <p:cNvPr id="31747" name="Rectangle 4"/>
          <p:cNvSpPr>
            <a:spLocks noChangeArrowheads="1"/>
          </p:cNvSpPr>
          <p:nvPr/>
        </p:nvSpPr>
        <p:spPr bwMode="auto">
          <a:xfrm>
            <a:off x="2438400" y="2501900"/>
            <a:ext cx="381000" cy="1295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31748" name="Rectangle 5"/>
          <p:cNvSpPr>
            <a:spLocks noChangeArrowheads="1"/>
          </p:cNvSpPr>
          <p:nvPr/>
        </p:nvSpPr>
        <p:spPr bwMode="auto">
          <a:xfrm rot="-5400000">
            <a:off x="3124200" y="2806700"/>
            <a:ext cx="1981200" cy="1066800"/>
          </a:xfrm>
          <a:prstGeom prst="rect">
            <a:avLst/>
          </a:prstGeom>
          <a:solidFill>
            <a:srgbClr val="FFFFFF"/>
          </a:solidFill>
          <a:ln w="28575">
            <a:solidFill>
              <a:schemeClr val="tx1"/>
            </a:solidFill>
            <a:miter lim="800000"/>
            <a:headEnd/>
            <a:tailEnd/>
          </a:ln>
        </p:spPr>
        <p:txBody>
          <a:bodyPr wrap="none" anchor="ctr">
            <a:prstTxWarp prst="textNoShape">
              <a:avLst/>
            </a:prstTxWarp>
          </a:bodyPr>
          <a:lstStyle/>
          <a:p>
            <a:pPr algn="ctr"/>
            <a:r>
              <a:rPr lang="en-US" sz="2000"/>
              <a:t>instruction</a:t>
            </a:r>
          </a:p>
          <a:p>
            <a:pPr algn="ctr"/>
            <a:r>
              <a:rPr lang="en-US" sz="2000"/>
              <a:t>memory</a:t>
            </a:r>
          </a:p>
        </p:txBody>
      </p:sp>
      <p:sp>
        <p:nvSpPr>
          <p:cNvPr id="31749" name="AutoShape 6"/>
          <p:cNvSpPr>
            <a:spLocks noChangeArrowheads="1"/>
          </p:cNvSpPr>
          <p:nvPr/>
        </p:nvSpPr>
        <p:spPr bwMode="auto">
          <a:xfrm>
            <a:off x="3048001" y="3933826"/>
            <a:ext cx="366713" cy="549275"/>
          </a:xfrm>
          <a:prstGeom prst="roundRect">
            <a:avLst>
              <a:gd name="adj" fmla="val 16667"/>
            </a:avLst>
          </a:prstGeom>
          <a:solidFill>
            <a:srgbClr val="FFFFFF"/>
          </a:solidFill>
          <a:ln w="28575">
            <a:solidFill>
              <a:schemeClr val="tx1"/>
            </a:solidFill>
            <a:round/>
            <a:headEnd/>
            <a:tailEnd/>
          </a:ln>
        </p:spPr>
        <p:txBody>
          <a:bodyPr wrap="none" anchor="ctr">
            <a:prstTxWarp prst="textNoShape">
              <a:avLst/>
            </a:prstTxWarp>
          </a:bodyPr>
          <a:lstStyle/>
          <a:p>
            <a:pPr algn="ctr"/>
            <a:r>
              <a:rPr lang="en-US" sz="2000"/>
              <a:t>+4</a:t>
            </a:r>
          </a:p>
        </p:txBody>
      </p:sp>
      <p:sp>
        <p:nvSpPr>
          <p:cNvPr id="31750" name="Line 7"/>
          <p:cNvSpPr>
            <a:spLocks noChangeShapeType="1"/>
          </p:cNvSpPr>
          <p:nvPr/>
        </p:nvSpPr>
        <p:spPr bwMode="auto">
          <a:xfrm>
            <a:off x="2819400" y="3111500"/>
            <a:ext cx="7620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51" name="Rectangle 8"/>
          <p:cNvSpPr>
            <a:spLocks noChangeArrowheads="1"/>
          </p:cNvSpPr>
          <p:nvPr/>
        </p:nvSpPr>
        <p:spPr bwMode="auto">
          <a:xfrm>
            <a:off x="5181600" y="2501900"/>
            <a:ext cx="990600" cy="1295400"/>
          </a:xfrm>
          <a:prstGeom prst="rect">
            <a:avLst/>
          </a:prstGeom>
          <a:solidFill>
            <a:srgbClr val="FFFFFF"/>
          </a:solidFill>
          <a:ln w="28575">
            <a:solidFill>
              <a:schemeClr val="tx1"/>
            </a:solidFill>
            <a:miter lim="800000"/>
            <a:headEnd/>
            <a:tailEnd/>
          </a:ln>
        </p:spPr>
        <p:txBody>
          <a:bodyPr wrap="none" anchor="ctr">
            <a:prstTxWarp prst="textNoShape">
              <a:avLst/>
            </a:prstTxWarp>
          </a:bodyPr>
          <a:lstStyle/>
          <a:p>
            <a:endParaRPr lang="en-US"/>
          </a:p>
        </p:txBody>
      </p:sp>
      <p:sp>
        <p:nvSpPr>
          <p:cNvPr id="31752" name="Line 9"/>
          <p:cNvSpPr>
            <a:spLocks noChangeShapeType="1"/>
          </p:cNvSpPr>
          <p:nvPr/>
        </p:nvSpPr>
        <p:spPr bwMode="auto">
          <a:xfrm>
            <a:off x="4648200" y="2959100"/>
            <a:ext cx="533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53" name="Line 10"/>
          <p:cNvSpPr>
            <a:spLocks noChangeShapeType="1"/>
          </p:cNvSpPr>
          <p:nvPr/>
        </p:nvSpPr>
        <p:spPr bwMode="auto">
          <a:xfrm>
            <a:off x="4648200" y="3332163"/>
            <a:ext cx="533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54" name="Line 11"/>
          <p:cNvSpPr>
            <a:spLocks noChangeShapeType="1"/>
          </p:cNvSpPr>
          <p:nvPr/>
        </p:nvSpPr>
        <p:spPr bwMode="auto">
          <a:xfrm>
            <a:off x="4648200" y="3644900"/>
            <a:ext cx="533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55" name="Text Box 12"/>
          <p:cNvSpPr txBox="1">
            <a:spLocks noChangeArrowheads="1"/>
          </p:cNvSpPr>
          <p:nvPr/>
        </p:nvSpPr>
        <p:spPr bwMode="auto">
          <a:xfrm>
            <a:off x="4617491" y="3262450"/>
            <a:ext cx="500906" cy="400110"/>
          </a:xfrm>
          <a:prstGeom prst="rect">
            <a:avLst/>
          </a:prstGeom>
          <a:noFill/>
          <a:ln w="28575">
            <a:noFill/>
            <a:miter lim="800000"/>
            <a:headEnd/>
            <a:tailEnd/>
          </a:ln>
        </p:spPr>
        <p:txBody>
          <a:bodyPr wrap="none" anchor="ctr">
            <a:prstTxWarp prst="textNoShape">
              <a:avLst/>
            </a:prstTxWarp>
            <a:spAutoFit/>
          </a:bodyPr>
          <a:lstStyle/>
          <a:p>
            <a:pPr algn="ctr"/>
            <a:r>
              <a:rPr lang="en-US" sz="2000" smtClean="0"/>
              <a:t>rs2</a:t>
            </a:r>
            <a:endParaRPr lang="en-US" sz="2000" dirty="0"/>
          </a:p>
        </p:txBody>
      </p:sp>
      <p:sp>
        <p:nvSpPr>
          <p:cNvPr id="31756" name="Text Box 13"/>
          <p:cNvSpPr txBox="1">
            <a:spLocks noChangeArrowheads="1"/>
          </p:cNvSpPr>
          <p:nvPr/>
        </p:nvSpPr>
        <p:spPr bwMode="auto">
          <a:xfrm>
            <a:off x="4616864" y="2941608"/>
            <a:ext cx="500907" cy="400110"/>
          </a:xfrm>
          <a:prstGeom prst="rect">
            <a:avLst/>
          </a:prstGeom>
          <a:noFill/>
          <a:ln w="28575">
            <a:noFill/>
            <a:miter lim="800000"/>
            <a:headEnd/>
            <a:tailEnd/>
          </a:ln>
        </p:spPr>
        <p:txBody>
          <a:bodyPr wrap="none" anchor="ctr">
            <a:prstTxWarp prst="textNoShape">
              <a:avLst/>
            </a:prstTxWarp>
            <a:spAutoFit/>
          </a:bodyPr>
          <a:lstStyle/>
          <a:p>
            <a:pPr algn="ctr"/>
            <a:r>
              <a:rPr lang="en-US" sz="2000" smtClean="0"/>
              <a:t>rs1</a:t>
            </a:r>
            <a:endParaRPr lang="en-US" sz="2000"/>
          </a:p>
        </p:txBody>
      </p:sp>
      <p:sp>
        <p:nvSpPr>
          <p:cNvPr id="31757" name="Text Box 14"/>
          <p:cNvSpPr txBox="1">
            <a:spLocks noChangeArrowheads="1"/>
          </p:cNvSpPr>
          <p:nvPr/>
        </p:nvSpPr>
        <p:spPr bwMode="auto">
          <a:xfrm>
            <a:off x="4603751" y="2562226"/>
            <a:ext cx="409575" cy="396875"/>
          </a:xfrm>
          <a:prstGeom prst="rect">
            <a:avLst/>
          </a:prstGeom>
          <a:noFill/>
          <a:ln w="28575">
            <a:noFill/>
            <a:miter lim="800000"/>
            <a:headEnd/>
            <a:tailEnd/>
          </a:ln>
        </p:spPr>
        <p:txBody>
          <a:bodyPr wrap="none" anchor="ctr">
            <a:prstTxWarp prst="textNoShape">
              <a:avLst/>
            </a:prstTxWarp>
            <a:spAutoFit/>
          </a:bodyPr>
          <a:lstStyle/>
          <a:p>
            <a:pPr algn="ctr"/>
            <a:r>
              <a:rPr lang="en-US" sz="2000"/>
              <a:t>rd</a:t>
            </a:r>
          </a:p>
        </p:txBody>
      </p:sp>
      <p:sp>
        <p:nvSpPr>
          <p:cNvPr id="31758" name="Text Box 15"/>
          <p:cNvSpPr txBox="1">
            <a:spLocks noChangeArrowheads="1"/>
          </p:cNvSpPr>
          <p:nvPr/>
        </p:nvSpPr>
        <p:spPr bwMode="auto">
          <a:xfrm rot="-5400000">
            <a:off x="5105724" y="2855883"/>
            <a:ext cx="1075679" cy="400110"/>
          </a:xfrm>
          <a:prstGeom prst="rect">
            <a:avLst/>
          </a:prstGeom>
          <a:noFill/>
          <a:ln w="28575">
            <a:noFill/>
            <a:miter lim="800000"/>
            <a:headEnd/>
            <a:tailEnd/>
          </a:ln>
        </p:spPr>
        <p:txBody>
          <a:bodyPr wrap="none" anchor="ctr">
            <a:prstTxWarp prst="textNoShape">
              <a:avLst/>
            </a:prstTxWarp>
            <a:spAutoFit/>
          </a:bodyPr>
          <a:lstStyle/>
          <a:p>
            <a:pPr algn="ctr"/>
            <a:r>
              <a:rPr lang="en-US" sz="2000" dirty="0"/>
              <a:t>registers</a:t>
            </a:r>
          </a:p>
        </p:txBody>
      </p:sp>
      <p:grpSp>
        <p:nvGrpSpPr>
          <p:cNvPr id="2" name="Group 16"/>
          <p:cNvGrpSpPr>
            <a:grpSpLocks/>
          </p:cNvGrpSpPr>
          <p:nvPr/>
        </p:nvGrpSpPr>
        <p:grpSpPr bwMode="auto">
          <a:xfrm>
            <a:off x="6858000" y="2562225"/>
            <a:ext cx="1219200" cy="1524000"/>
            <a:chOff x="3648" y="1348"/>
            <a:chExt cx="768" cy="960"/>
          </a:xfrm>
        </p:grpSpPr>
        <p:sp>
          <p:nvSpPr>
            <p:cNvPr id="31799" name="Freeform 18"/>
            <p:cNvSpPr>
              <a:spLocks/>
            </p:cNvSpPr>
            <p:nvPr/>
          </p:nvSpPr>
          <p:spPr bwMode="auto">
            <a:xfrm>
              <a:off x="3648" y="1348"/>
              <a:ext cx="528" cy="960"/>
            </a:xfrm>
            <a:custGeom>
              <a:avLst/>
              <a:gdLst>
                <a:gd name="T0" fmla="*/ 0 w 528"/>
                <a:gd name="T1" fmla="*/ 0 h 960"/>
                <a:gd name="T2" fmla="*/ 528 w 528"/>
                <a:gd name="T3" fmla="*/ 192 h 960"/>
                <a:gd name="T4" fmla="*/ 528 w 528"/>
                <a:gd name="T5" fmla="*/ 672 h 960"/>
                <a:gd name="T6" fmla="*/ 0 w 528"/>
                <a:gd name="T7" fmla="*/ 960 h 960"/>
                <a:gd name="T8" fmla="*/ 0 w 528"/>
                <a:gd name="T9" fmla="*/ 528 h 960"/>
                <a:gd name="T10" fmla="*/ 48 w 528"/>
                <a:gd name="T11" fmla="*/ 480 h 960"/>
                <a:gd name="T12" fmla="*/ 0 w 528"/>
                <a:gd name="T13" fmla="*/ 432 h 960"/>
                <a:gd name="T14" fmla="*/ 0 w 528"/>
                <a:gd name="T15" fmla="*/ 0 h 960"/>
                <a:gd name="T16" fmla="*/ 0 60000 65536"/>
                <a:gd name="T17" fmla="*/ 0 60000 65536"/>
                <a:gd name="T18" fmla="*/ 0 60000 65536"/>
                <a:gd name="T19" fmla="*/ 0 60000 65536"/>
                <a:gd name="T20" fmla="*/ 0 60000 65536"/>
                <a:gd name="T21" fmla="*/ 0 60000 65536"/>
                <a:gd name="T22" fmla="*/ 0 60000 65536"/>
                <a:gd name="T23" fmla="*/ 0 60000 65536"/>
                <a:gd name="T24" fmla="*/ 0 w 528"/>
                <a:gd name="T25" fmla="*/ 0 h 960"/>
                <a:gd name="T26" fmla="*/ 528 w 528"/>
                <a:gd name="T27" fmla="*/ 960 h 9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8" h="960">
                  <a:moveTo>
                    <a:pt x="0" y="0"/>
                  </a:moveTo>
                  <a:lnTo>
                    <a:pt x="528" y="192"/>
                  </a:lnTo>
                  <a:lnTo>
                    <a:pt x="528" y="672"/>
                  </a:lnTo>
                  <a:lnTo>
                    <a:pt x="0" y="960"/>
                  </a:lnTo>
                  <a:lnTo>
                    <a:pt x="0" y="528"/>
                  </a:lnTo>
                  <a:lnTo>
                    <a:pt x="48" y="480"/>
                  </a:lnTo>
                  <a:lnTo>
                    <a:pt x="0" y="432"/>
                  </a:lnTo>
                  <a:lnTo>
                    <a:pt x="0" y="0"/>
                  </a:lnTo>
                  <a:close/>
                </a:path>
              </a:pathLst>
            </a:custGeom>
            <a:noFill/>
            <a:ln w="38100">
              <a:solidFill>
                <a:schemeClr val="tx1"/>
              </a:solidFill>
              <a:round/>
              <a:headEnd/>
              <a:tailEnd/>
            </a:ln>
          </p:spPr>
          <p:txBody>
            <a:bodyPr wrap="none" anchor="ctr">
              <a:prstTxWarp prst="textNoShape">
                <a:avLst/>
              </a:prstTxWarp>
            </a:bodyPr>
            <a:lstStyle/>
            <a:p>
              <a:endParaRPr lang="en-US"/>
            </a:p>
          </p:txBody>
        </p:sp>
        <p:sp>
          <p:nvSpPr>
            <p:cNvPr id="31800" name="Line 19"/>
            <p:cNvSpPr>
              <a:spLocks noChangeShapeType="1"/>
            </p:cNvSpPr>
            <p:nvPr/>
          </p:nvSpPr>
          <p:spPr bwMode="auto">
            <a:xfrm>
              <a:off x="4176" y="1780"/>
              <a:ext cx="240"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31801" name="Text Box 17"/>
            <p:cNvSpPr txBox="1">
              <a:spLocks noChangeArrowheads="1"/>
            </p:cNvSpPr>
            <p:nvPr/>
          </p:nvSpPr>
          <p:spPr bwMode="auto">
            <a:xfrm>
              <a:off x="3747" y="1699"/>
              <a:ext cx="379" cy="252"/>
            </a:xfrm>
            <a:prstGeom prst="rect">
              <a:avLst/>
            </a:prstGeom>
            <a:noFill/>
            <a:ln w="12700">
              <a:noFill/>
              <a:miter lim="800000"/>
              <a:headEnd/>
              <a:tailEnd/>
            </a:ln>
          </p:spPr>
          <p:txBody>
            <a:bodyPr wrap="none">
              <a:prstTxWarp prst="textNoShape">
                <a:avLst/>
              </a:prstTxWarp>
              <a:spAutoFit/>
            </a:bodyPr>
            <a:lstStyle/>
            <a:p>
              <a:pPr algn="ctr"/>
              <a:r>
                <a:rPr lang="en-US" sz="2000"/>
                <a:t>ALU</a:t>
              </a:r>
              <a:endParaRPr lang="en-US" sz="2400">
                <a:latin typeface="Times" charset="0"/>
              </a:endParaRPr>
            </a:p>
          </p:txBody>
        </p:sp>
      </p:grpSp>
      <p:sp>
        <p:nvSpPr>
          <p:cNvPr id="31760" name="Line 20"/>
          <p:cNvSpPr>
            <a:spLocks noChangeShapeType="1"/>
          </p:cNvSpPr>
          <p:nvPr/>
        </p:nvSpPr>
        <p:spPr bwMode="auto">
          <a:xfrm>
            <a:off x="6172200" y="3644900"/>
            <a:ext cx="685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61" name="Line 21"/>
          <p:cNvSpPr>
            <a:spLocks noChangeShapeType="1"/>
          </p:cNvSpPr>
          <p:nvPr/>
        </p:nvSpPr>
        <p:spPr bwMode="auto">
          <a:xfrm>
            <a:off x="4618038" y="3995738"/>
            <a:ext cx="2209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62" name="Line 22"/>
          <p:cNvSpPr>
            <a:spLocks noChangeShapeType="1"/>
          </p:cNvSpPr>
          <p:nvPr/>
        </p:nvSpPr>
        <p:spPr bwMode="auto">
          <a:xfrm>
            <a:off x="6172200" y="2830513"/>
            <a:ext cx="655638"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63" name="Rectangle 23"/>
          <p:cNvSpPr>
            <a:spLocks noChangeArrowheads="1"/>
          </p:cNvSpPr>
          <p:nvPr/>
        </p:nvSpPr>
        <p:spPr bwMode="auto">
          <a:xfrm rot="-5400000">
            <a:off x="7620000" y="2959100"/>
            <a:ext cx="1981200" cy="1066800"/>
          </a:xfrm>
          <a:prstGeom prst="rect">
            <a:avLst/>
          </a:prstGeom>
          <a:solidFill>
            <a:srgbClr val="FFFFFF"/>
          </a:solidFill>
          <a:ln w="28575">
            <a:solidFill>
              <a:schemeClr val="tx1"/>
            </a:solidFill>
            <a:miter lim="800000"/>
            <a:headEnd/>
            <a:tailEnd/>
          </a:ln>
        </p:spPr>
        <p:txBody>
          <a:bodyPr wrap="none" anchor="ctr">
            <a:prstTxWarp prst="textNoShape">
              <a:avLst/>
            </a:prstTxWarp>
          </a:bodyPr>
          <a:lstStyle/>
          <a:p>
            <a:pPr algn="ctr"/>
            <a:r>
              <a:rPr lang="en-US" sz="2000"/>
              <a:t>Data</a:t>
            </a:r>
          </a:p>
          <a:p>
            <a:pPr algn="ctr"/>
            <a:r>
              <a:rPr lang="en-US" sz="2000"/>
              <a:t>memory</a:t>
            </a:r>
          </a:p>
        </p:txBody>
      </p:sp>
      <p:sp>
        <p:nvSpPr>
          <p:cNvPr id="31764" name="Line 24"/>
          <p:cNvSpPr>
            <a:spLocks noChangeShapeType="1"/>
          </p:cNvSpPr>
          <p:nvPr/>
        </p:nvSpPr>
        <p:spPr bwMode="auto">
          <a:xfrm>
            <a:off x="6400800" y="3644900"/>
            <a:ext cx="0" cy="3048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1765" name="Line 25"/>
          <p:cNvSpPr>
            <a:spLocks noChangeShapeType="1"/>
          </p:cNvSpPr>
          <p:nvPr/>
        </p:nvSpPr>
        <p:spPr bwMode="auto">
          <a:xfrm>
            <a:off x="6400800" y="4025900"/>
            <a:ext cx="0" cy="3048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1766" name="Line 26"/>
          <p:cNvSpPr>
            <a:spLocks noChangeShapeType="1"/>
          </p:cNvSpPr>
          <p:nvPr/>
        </p:nvSpPr>
        <p:spPr bwMode="auto">
          <a:xfrm>
            <a:off x="6400800" y="4330700"/>
            <a:ext cx="1676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67" name="Line 27"/>
          <p:cNvSpPr>
            <a:spLocks noChangeShapeType="1"/>
          </p:cNvSpPr>
          <p:nvPr/>
        </p:nvSpPr>
        <p:spPr bwMode="auto">
          <a:xfrm>
            <a:off x="9144000" y="3248025"/>
            <a:ext cx="3048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1768" name="Line 28"/>
          <p:cNvSpPr>
            <a:spLocks noChangeShapeType="1"/>
          </p:cNvSpPr>
          <p:nvPr/>
        </p:nvSpPr>
        <p:spPr bwMode="auto">
          <a:xfrm flipV="1">
            <a:off x="9448800" y="1968501"/>
            <a:ext cx="0" cy="127952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1769" name="Line 29"/>
          <p:cNvSpPr>
            <a:spLocks noChangeShapeType="1"/>
          </p:cNvSpPr>
          <p:nvPr/>
        </p:nvSpPr>
        <p:spPr bwMode="auto">
          <a:xfrm flipH="1">
            <a:off x="5445126" y="1968500"/>
            <a:ext cx="4003675"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1770" name="Line 30"/>
          <p:cNvSpPr>
            <a:spLocks noChangeShapeType="1"/>
          </p:cNvSpPr>
          <p:nvPr/>
        </p:nvSpPr>
        <p:spPr bwMode="auto">
          <a:xfrm>
            <a:off x="5445125" y="1968500"/>
            <a:ext cx="0" cy="533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71" name="Text Box 31"/>
          <p:cNvSpPr txBox="1">
            <a:spLocks noChangeArrowheads="1"/>
          </p:cNvSpPr>
          <p:nvPr/>
        </p:nvSpPr>
        <p:spPr bwMode="auto">
          <a:xfrm>
            <a:off x="4603751" y="3949701"/>
            <a:ext cx="663575" cy="396875"/>
          </a:xfrm>
          <a:prstGeom prst="rect">
            <a:avLst/>
          </a:prstGeom>
          <a:noFill/>
          <a:ln w="28575">
            <a:noFill/>
            <a:miter lim="800000"/>
            <a:headEnd/>
            <a:tailEnd/>
          </a:ln>
        </p:spPr>
        <p:txBody>
          <a:bodyPr wrap="none" anchor="ctr">
            <a:prstTxWarp prst="textNoShape">
              <a:avLst/>
            </a:prstTxWarp>
            <a:spAutoFit/>
          </a:bodyPr>
          <a:lstStyle/>
          <a:p>
            <a:pPr algn="ctr"/>
            <a:r>
              <a:rPr lang="en-US" sz="2000"/>
              <a:t>imm</a:t>
            </a:r>
          </a:p>
        </p:txBody>
      </p:sp>
      <p:sp>
        <p:nvSpPr>
          <p:cNvPr id="31772" name="Line 32"/>
          <p:cNvSpPr>
            <a:spLocks noChangeShapeType="1"/>
          </p:cNvSpPr>
          <p:nvPr/>
        </p:nvSpPr>
        <p:spPr bwMode="auto">
          <a:xfrm>
            <a:off x="3200400" y="3111500"/>
            <a:ext cx="0" cy="8382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73" name="AutoShape 33"/>
          <p:cNvSpPr>
            <a:spLocks noChangeArrowheads="1"/>
          </p:cNvSpPr>
          <p:nvPr/>
        </p:nvSpPr>
        <p:spPr bwMode="auto">
          <a:xfrm>
            <a:off x="2438400" y="4086226"/>
            <a:ext cx="381000" cy="809625"/>
          </a:xfrm>
          <a:prstGeom prst="roundRect">
            <a:avLst>
              <a:gd name="adj" fmla="val 16667"/>
            </a:avLst>
          </a:prstGeom>
          <a:solidFill>
            <a:srgbClr val="FFFFFF"/>
          </a:solidFill>
          <a:ln w="28575">
            <a:solidFill>
              <a:schemeClr val="tx1"/>
            </a:solidFill>
            <a:round/>
            <a:headEnd/>
            <a:tailEnd/>
          </a:ln>
        </p:spPr>
        <p:txBody>
          <a:bodyPr wrap="none" anchor="ctr">
            <a:prstTxWarp prst="textNoShape">
              <a:avLst/>
            </a:prstTxWarp>
          </a:bodyPr>
          <a:lstStyle/>
          <a:p>
            <a:endParaRPr lang="en-US"/>
          </a:p>
        </p:txBody>
      </p:sp>
      <p:sp>
        <p:nvSpPr>
          <p:cNvPr id="31774" name="Line 34"/>
          <p:cNvSpPr>
            <a:spLocks noChangeShapeType="1"/>
          </p:cNvSpPr>
          <p:nvPr/>
        </p:nvSpPr>
        <p:spPr bwMode="auto">
          <a:xfrm flipH="1">
            <a:off x="2819400" y="4308475"/>
            <a:ext cx="2286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75" name="Line 35"/>
          <p:cNvSpPr>
            <a:spLocks noChangeShapeType="1"/>
          </p:cNvSpPr>
          <p:nvPr/>
        </p:nvSpPr>
        <p:spPr bwMode="auto">
          <a:xfrm>
            <a:off x="5267325" y="3995738"/>
            <a:ext cx="0" cy="671512"/>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1776" name="Line 36"/>
          <p:cNvSpPr>
            <a:spLocks noChangeShapeType="1"/>
          </p:cNvSpPr>
          <p:nvPr/>
        </p:nvSpPr>
        <p:spPr bwMode="auto">
          <a:xfrm flipH="1">
            <a:off x="2819401" y="4667250"/>
            <a:ext cx="2447925"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1777" name="Line 37"/>
          <p:cNvSpPr>
            <a:spLocks noChangeShapeType="1"/>
          </p:cNvSpPr>
          <p:nvPr/>
        </p:nvSpPr>
        <p:spPr bwMode="auto">
          <a:xfrm flipH="1">
            <a:off x="2057400" y="4483100"/>
            <a:ext cx="381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1778" name="Line 38"/>
          <p:cNvSpPr>
            <a:spLocks noChangeShapeType="1"/>
          </p:cNvSpPr>
          <p:nvPr/>
        </p:nvSpPr>
        <p:spPr bwMode="auto">
          <a:xfrm flipV="1">
            <a:off x="2057400" y="3111500"/>
            <a:ext cx="0" cy="13716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1779" name="Line 39"/>
          <p:cNvSpPr>
            <a:spLocks noChangeShapeType="1"/>
          </p:cNvSpPr>
          <p:nvPr/>
        </p:nvSpPr>
        <p:spPr bwMode="auto">
          <a:xfrm>
            <a:off x="2057400" y="3111500"/>
            <a:ext cx="3810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grpSp>
        <p:nvGrpSpPr>
          <p:cNvPr id="3" name="Group 40"/>
          <p:cNvGrpSpPr>
            <a:grpSpLocks/>
          </p:cNvGrpSpPr>
          <p:nvPr/>
        </p:nvGrpSpPr>
        <p:grpSpPr bwMode="auto">
          <a:xfrm>
            <a:off x="2938464" y="5105401"/>
            <a:ext cx="1665287" cy="722313"/>
            <a:chOff x="729" y="2832"/>
            <a:chExt cx="1355" cy="455"/>
          </a:xfrm>
        </p:grpSpPr>
        <p:sp>
          <p:nvSpPr>
            <p:cNvPr id="2499625" name="Text Box 41"/>
            <p:cNvSpPr txBox="1">
              <a:spLocks noChangeArrowheads="1"/>
            </p:cNvSpPr>
            <p:nvPr/>
          </p:nvSpPr>
          <p:spPr bwMode="auto">
            <a:xfrm>
              <a:off x="732" y="2841"/>
              <a:ext cx="1272" cy="446"/>
            </a:xfrm>
            <a:prstGeom prst="rect">
              <a:avLst/>
            </a:prstGeom>
            <a:noFill/>
            <a:ln w="28575">
              <a:noFill/>
              <a:miter lim="800000"/>
              <a:headEnd/>
              <a:tailEnd/>
            </a:ln>
            <a:effectLst/>
          </p:spPr>
          <p:txBody>
            <a:bodyPr wrap="none" anchor="ctr">
              <a:prstTxWarp prst="textNoShape">
                <a:avLst/>
              </a:prstTxWarp>
              <a:spAutoFit/>
            </a:bodyPr>
            <a:lstStyle/>
            <a:p>
              <a:pPr algn="ctr">
                <a:defRPr/>
              </a:pPr>
              <a:r>
                <a:rPr lang="en-US" sz="2000" dirty="0">
                  <a:solidFill>
                    <a:schemeClr val="accent2"/>
                  </a:solidFill>
                </a:rPr>
                <a:t>1. Instruction</a:t>
              </a:r>
            </a:p>
            <a:p>
              <a:pPr algn="ctr">
                <a:defRPr/>
              </a:pPr>
              <a:r>
                <a:rPr lang="en-US" sz="2000" dirty="0">
                  <a:solidFill>
                    <a:schemeClr val="accent2"/>
                  </a:solidFill>
                </a:rPr>
                <a:t>Fetch</a:t>
              </a:r>
            </a:p>
          </p:txBody>
        </p:sp>
        <p:sp>
          <p:nvSpPr>
            <p:cNvPr id="2499626" name="Line 42"/>
            <p:cNvSpPr>
              <a:spLocks noChangeShapeType="1"/>
            </p:cNvSpPr>
            <p:nvPr/>
          </p:nvSpPr>
          <p:spPr bwMode="auto">
            <a:xfrm>
              <a:off x="729" y="2832"/>
              <a:ext cx="1355" cy="0"/>
            </a:xfrm>
            <a:prstGeom prst="line">
              <a:avLst/>
            </a:prstGeom>
            <a:noFill/>
            <a:ln w="28575">
              <a:solidFill>
                <a:schemeClr val="accent2"/>
              </a:solidFill>
              <a:round/>
              <a:headEnd type="diamond" w="med" len="med"/>
              <a:tailEnd type="triangle" w="med" len="med"/>
            </a:ln>
            <a:effectLst/>
          </p:spPr>
          <p:txBody>
            <a:bodyPr wrap="none" anchor="ctr">
              <a:prstTxWarp prst="textNoShape">
                <a:avLst/>
              </a:prstTxWarp>
            </a:bodyPr>
            <a:lstStyle/>
            <a:p>
              <a:pPr>
                <a:defRPr/>
              </a:pPr>
              <a:endParaRPr lang="en-US"/>
            </a:p>
          </p:txBody>
        </p:sp>
      </p:grpSp>
      <p:grpSp>
        <p:nvGrpSpPr>
          <p:cNvPr id="4" name="Group 43"/>
          <p:cNvGrpSpPr>
            <a:grpSpLocks/>
          </p:cNvGrpSpPr>
          <p:nvPr/>
        </p:nvGrpSpPr>
        <p:grpSpPr bwMode="auto">
          <a:xfrm>
            <a:off x="4792663" y="4794251"/>
            <a:ext cx="1763712" cy="1323975"/>
            <a:chOff x="728" y="2636"/>
            <a:chExt cx="1356" cy="834"/>
          </a:xfrm>
        </p:grpSpPr>
        <p:sp>
          <p:nvSpPr>
            <p:cNvPr id="2499628" name="Text Box 44"/>
            <p:cNvSpPr txBox="1">
              <a:spLocks noChangeArrowheads="1"/>
            </p:cNvSpPr>
            <p:nvPr/>
          </p:nvSpPr>
          <p:spPr bwMode="auto">
            <a:xfrm>
              <a:off x="851" y="2636"/>
              <a:ext cx="1019" cy="834"/>
            </a:xfrm>
            <a:prstGeom prst="rect">
              <a:avLst/>
            </a:prstGeom>
            <a:noFill/>
            <a:ln w="28575">
              <a:noFill/>
              <a:miter lim="800000"/>
              <a:headEnd/>
              <a:tailEnd/>
            </a:ln>
            <a:effectLst/>
          </p:spPr>
          <p:txBody>
            <a:bodyPr wrap="none" anchor="ctr">
              <a:prstTxWarp prst="textNoShape">
                <a:avLst/>
              </a:prstTxWarp>
              <a:spAutoFit/>
            </a:bodyPr>
            <a:lstStyle/>
            <a:p>
              <a:pPr algn="ctr">
                <a:defRPr/>
              </a:pPr>
              <a:endParaRPr lang="en-US" sz="2000" dirty="0">
                <a:solidFill>
                  <a:schemeClr val="accent2"/>
                </a:solidFill>
              </a:endParaRPr>
            </a:p>
            <a:p>
              <a:pPr algn="ctr">
                <a:defRPr/>
              </a:pPr>
              <a:r>
                <a:rPr lang="en-US" sz="2000" dirty="0">
                  <a:solidFill>
                    <a:schemeClr val="accent2"/>
                  </a:solidFill>
                </a:rPr>
                <a:t>2. Decode/</a:t>
              </a:r>
            </a:p>
            <a:p>
              <a:pPr algn="ctr">
                <a:defRPr/>
              </a:pPr>
              <a:r>
                <a:rPr lang="en-US" sz="2000" dirty="0">
                  <a:solidFill>
                    <a:schemeClr val="accent2"/>
                  </a:solidFill>
                </a:rPr>
                <a:t>    Register</a:t>
              </a:r>
            </a:p>
            <a:p>
              <a:pPr algn="ctr">
                <a:defRPr/>
              </a:pPr>
              <a:r>
                <a:rPr lang="en-US" sz="2000" dirty="0">
                  <a:solidFill>
                    <a:schemeClr val="accent2"/>
                  </a:solidFill>
                </a:rPr>
                <a:t>Read</a:t>
              </a:r>
            </a:p>
          </p:txBody>
        </p:sp>
        <p:sp>
          <p:nvSpPr>
            <p:cNvPr id="2499629" name="Line 45"/>
            <p:cNvSpPr>
              <a:spLocks noChangeShapeType="1"/>
            </p:cNvSpPr>
            <p:nvPr/>
          </p:nvSpPr>
          <p:spPr bwMode="auto">
            <a:xfrm>
              <a:off x="728" y="2832"/>
              <a:ext cx="1356" cy="0"/>
            </a:xfrm>
            <a:prstGeom prst="line">
              <a:avLst/>
            </a:prstGeom>
            <a:noFill/>
            <a:ln w="28575">
              <a:solidFill>
                <a:schemeClr val="accent2"/>
              </a:solidFill>
              <a:round/>
              <a:headEnd type="diamond" w="med" len="med"/>
              <a:tailEnd type="triangle" w="med" len="med"/>
            </a:ln>
            <a:effectLst/>
          </p:spPr>
          <p:txBody>
            <a:bodyPr wrap="none" anchor="ctr">
              <a:prstTxWarp prst="textNoShape">
                <a:avLst/>
              </a:prstTxWarp>
            </a:bodyPr>
            <a:lstStyle/>
            <a:p>
              <a:pPr>
                <a:defRPr/>
              </a:pPr>
              <a:endParaRPr lang="en-US"/>
            </a:p>
          </p:txBody>
        </p:sp>
      </p:grpSp>
      <p:grpSp>
        <p:nvGrpSpPr>
          <p:cNvPr id="5" name="Group 46"/>
          <p:cNvGrpSpPr>
            <a:grpSpLocks/>
          </p:cNvGrpSpPr>
          <p:nvPr/>
        </p:nvGrpSpPr>
        <p:grpSpPr bwMode="auto">
          <a:xfrm>
            <a:off x="6680200" y="5105401"/>
            <a:ext cx="1500188" cy="550863"/>
            <a:chOff x="729" y="2832"/>
            <a:chExt cx="1355" cy="347"/>
          </a:xfrm>
        </p:grpSpPr>
        <p:sp>
          <p:nvSpPr>
            <p:cNvPr id="2499631" name="Text Box 47"/>
            <p:cNvSpPr txBox="1">
              <a:spLocks noChangeArrowheads="1"/>
            </p:cNvSpPr>
            <p:nvPr/>
          </p:nvSpPr>
          <p:spPr bwMode="auto">
            <a:xfrm>
              <a:off x="786" y="2927"/>
              <a:ext cx="1127" cy="252"/>
            </a:xfrm>
            <a:prstGeom prst="rect">
              <a:avLst/>
            </a:prstGeom>
            <a:noFill/>
            <a:ln w="28575">
              <a:noFill/>
              <a:miter lim="800000"/>
              <a:headEnd/>
              <a:tailEnd/>
            </a:ln>
            <a:effectLst/>
          </p:spPr>
          <p:txBody>
            <a:bodyPr wrap="none" anchor="ctr">
              <a:prstTxWarp prst="textNoShape">
                <a:avLst/>
              </a:prstTxWarp>
              <a:spAutoFit/>
            </a:bodyPr>
            <a:lstStyle/>
            <a:p>
              <a:pPr algn="ctr">
                <a:defRPr/>
              </a:pPr>
              <a:r>
                <a:rPr lang="en-US" sz="2000" dirty="0">
                  <a:solidFill>
                    <a:schemeClr val="accent2"/>
                  </a:solidFill>
                </a:rPr>
                <a:t>3. Execute</a:t>
              </a:r>
            </a:p>
          </p:txBody>
        </p:sp>
        <p:sp>
          <p:nvSpPr>
            <p:cNvPr id="2499632" name="Line 48"/>
            <p:cNvSpPr>
              <a:spLocks noChangeShapeType="1"/>
            </p:cNvSpPr>
            <p:nvPr/>
          </p:nvSpPr>
          <p:spPr bwMode="auto">
            <a:xfrm>
              <a:off x="729" y="2832"/>
              <a:ext cx="1355" cy="0"/>
            </a:xfrm>
            <a:prstGeom prst="line">
              <a:avLst/>
            </a:prstGeom>
            <a:noFill/>
            <a:ln w="28575">
              <a:solidFill>
                <a:schemeClr val="accent2"/>
              </a:solidFill>
              <a:round/>
              <a:headEnd type="diamond" w="med" len="med"/>
              <a:tailEnd type="triangle" w="med" len="med"/>
            </a:ln>
            <a:effectLst/>
          </p:spPr>
          <p:txBody>
            <a:bodyPr wrap="none" anchor="ctr">
              <a:prstTxWarp prst="textNoShape">
                <a:avLst/>
              </a:prstTxWarp>
            </a:bodyPr>
            <a:lstStyle/>
            <a:p>
              <a:pPr>
                <a:defRPr/>
              </a:pPr>
              <a:endParaRPr lang="en-US"/>
            </a:p>
          </p:txBody>
        </p:sp>
      </p:grpSp>
      <p:grpSp>
        <p:nvGrpSpPr>
          <p:cNvPr id="6" name="Group 49"/>
          <p:cNvGrpSpPr>
            <a:grpSpLocks/>
          </p:cNvGrpSpPr>
          <p:nvPr/>
        </p:nvGrpSpPr>
        <p:grpSpPr bwMode="auto">
          <a:xfrm>
            <a:off x="7981951" y="5105401"/>
            <a:ext cx="1330325" cy="550863"/>
            <a:chOff x="271" y="2832"/>
            <a:chExt cx="2149" cy="347"/>
          </a:xfrm>
        </p:grpSpPr>
        <p:sp>
          <p:nvSpPr>
            <p:cNvPr id="2499634" name="Text Box 50"/>
            <p:cNvSpPr txBox="1">
              <a:spLocks noChangeArrowheads="1"/>
            </p:cNvSpPr>
            <p:nvPr/>
          </p:nvSpPr>
          <p:spPr bwMode="auto">
            <a:xfrm>
              <a:off x="271" y="2927"/>
              <a:ext cx="2149" cy="252"/>
            </a:xfrm>
            <a:prstGeom prst="rect">
              <a:avLst/>
            </a:prstGeom>
            <a:noFill/>
            <a:ln w="28575">
              <a:noFill/>
              <a:miter lim="800000"/>
              <a:headEnd/>
              <a:tailEnd/>
            </a:ln>
            <a:effectLst/>
          </p:spPr>
          <p:txBody>
            <a:bodyPr wrap="none" anchor="ctr">
              <a:prstTxWarp prst="textNoShape">
                <a:avLst/>
              </a:prstTxWarp>
              <a:spAutoFit/>
            </a:bodyPr>
            <a:lstStyle/>
            <a:p>
              <a:pPr algn="ctr">
                <a:defRPr/>
              </a:pPr>
              <a:r>
                <a:rPr lang="en-US" sz="2000" dirty="0">
                  <a:solidFill>
                    <a:schemeClr val="accent2"/>
                  </a:solidFill>
                </a:rPr>
                <a:t>4. Memory</a:t>
              </a:r>
            </a:p>
          </p:txBody>
        </p:sp>
        <p:sp>
          <p:nvSpPr>
            <p:cNvPr id="2499635" name="Line 51"/>
            <p:cNvSpPr>
              <a:spLocks noChangeShapeType="1"/>
            </p:cNvSpPr>
            <p:nvPr/>
          </p:nvSpPr>
          <p:spPr bwMode="auto">
            <a:xfrm>
              <a:off x="730" y="2832"/>
              <a:ext cx="1354" cy="0"/>
            </a:xfrm>
            <a:prstGeom prst="line">
              <a:avLst/>
            </a:prstGeom>
            <a:noFill/>
            <a:ln w="28575">
              <a:solidFill>
                <a:schemeClr val="accent2"/>
              </a:solidFill>
              <a:round/>
              <a:headEnd type="diamond" w="med" len="med"/>
              <a:tailEnd type="triangle" w="med" len="med"/>
            </a:ln>
            <a:effectLst/>
          </p:spPr>
          <p:txBody>
            <a:bodyPr wrap="none" anchor="ctr">
              <a:prstTxWarp prst="textNoShape">
                <a:avLst/>
              </a:prstTxWarp>
            </a:bodyPr>
            <a:lstStyle/>
            <a:p>
              <a:pPr>
                <a:defRPr/>
              </a:pPr>
              <a:endParaRPr lang="en-US"/>
            </a:p>
          </p:txBody>
        </p:sp>
      </p:grpSp>
      <p:grpSp>
        <p:nvGrpSpPr>
          <p:cNvPr id="7" name="Group 52"/>
          <p:cNvGrpSpPr>
            <a:grpSpLocks/>
          </p:cNvGrpSpPr>
          <p:nvPr/>
        </p:nvGrpSpPr>
        <p:grpSpPr bwMode="auto">
          <a:xfrm>
            <a:off x="9163050" y="5102226"/>
            <a:ext cx="1277938" cy="708025"/>
            <a:chOff x="592" y="2830"/>
            <a:chExt cx="1649" cy="446"/>
          </a:xfrm>
        </p:grpSpPr>
        <p:sp>
          <p:nvSpPr>
            <p:cNvPr id="31789" name="Text Box 53"/>
            <p:cNvSpPr txBox="1">
              <a:spLocks noChangeArrowheads="1"/>
            </p:cNvSpPr>
            <p:nvPr/>
          </p:nvSpPr>
          <p:spPr bwMode="auto">
            <a:xfrm>
              <a:off x="592" y="2830"/>
              <a:ext cx="1649" cy="446"/>
            </a:xfrm>
            <a:prstGeom prst="rect">
              <a:avLst/>
            </a:prstGeom>
            <a:noFill/>
            <a:ln w="28575">
              <a:noFill/>
              <a:miter lim="800000"/>
              <a:headEnd/>
              <a:tailEnd/>
            </a:ln>
          </p:spPr>
          <p:txBody>
            <a:bodyPr wrap="none" anchor="ctr">
              <a:prstTxWarp prst="textNoShape">
                <a:avLst/>
              </a:prstTxWarp>
              <a:spAutoFit/>
            </a:bodyPr>
            <a:lstStyle/>
            <a:p>
              <a:pPr algn="ctr"/>
              <a:r>
                <a:rPr lang="en-US" sz="2000">
                  <a:solidFill>
                    <a:schemeClr val="accent2"/>
                  </a:solidFill>
                  <a:latin typeface="Calibri" charset="0"/>
                </a:rPr>
                <a:t>5. Register</a:t>
              </a:r>
            </a:p>
            <a:p>
              <a:pPr algn="ctr"/>
              <a:r>
                <a:rPr lang="en-US" sz="2000">
                  <a:solidFill>
                    <a:schemeClr val="accent2"/>
                  </a:solidFill>
                  <a:latin typeface="Calibri" charset="0"/>
                </a:rPr>
                <a:t>     Write</a:t>
              </a:r>
            </a:p>
          </p:txBody>
        </p:sp>
        <p:sp>
          <p:nvSpPr>
            <p:cNvPr id="2499638" name="Line 54"/>
            <p:cNvSpPr>
              <a:spLocks noChangeShapeType="1"/>
            </p:cNvSpPr>
            <p:nvPr/>
          </p:nvSpPr>
          <p:spPr bwMode="auto">
            <a:xfrm>
              <a:off x="729" y="2832"/>
              <a:ext cx="1354" cy="0"/>
            </a:xfrm>
            <a:prstGeom prst="line">
              <a:avLst/>
            </a:prstGeom>
            <a:noFill/>
            <a:ln w="28575">
              <a:solidFill>
                <a:schemeClr val="accent2"/>
              </a:solidFill>
              <a:round/>
              <a:headEnd type="diamond" w="med" len="med"/>
              <a:tailEnd type="triangle" w="med" len="med"/>
            </a:ln>
            <a:effectLst/>
          </p:spPr>
          <p:txBody>
            <a:bodyPr wrap="none" anchor="ctr">
              <a:prstTxWarp prst="textNoShape">
                <a:avLst/>
              </a:prstTxWarp>
            </a:bodyPr>
            <a:lstStyle/>
            <a:p>
              <a:pPr>
                <a:defRPr/>
              </a:pPr>
              <a:endParaRPr lang="en-US"/>
            </a:p>
          </p:txBody>
        </p:sp>
      </p:grpSp>
      <p:sp>
        <p:nvSpPr>
          <p:cNvPr id="31785" name="Text Box 3"/>
          <p:cNvSpPr txBox="1">
            <a:spLocks noChangeArrowheads="1"/>
          </p:cNvSpPr>
          <p:nvPr/>
        </p:nvSpPr>
        <p:spPr bwMode="auto">
          <a:xfrm rot="-5400000">
            <a:off x="2422684" y="2896672"/>
            <a:ext cx="426720" cy="369332"/>
          </a:xfrm>
          <a:prstGeom prst="rect">
            <a:avLst/>
          </a:prstGeom>
          <a:noFill/>
          <a:ln w="28575">
            <a:noFill/>
            <a:miter lim="800000"/>
            <a:headEnd/>
            <a:tailEnd/>
          </a:ln>
        </p:spPr>
        <p:txBody>
          <a:bodyPr wrap="none" anchor="ctr">
            <a:prstTxWarp prst="textNoShape">
              <a:avLst/>
            </a:prstTxWarp>
            <a:spAutoFit/>
          </a:bodyPr>
          <a:lstStyle/>
          <a:p>
            <a:pPr algn="ctr"/>
            <a:r>
              <a:rPr lang="en-US"/>
              <a:t>PC</a:t>
            </a:r>
          </a:p>
        </p:txBody>
      </p:sp>
      <p:sp>
        <p:nvSpPr>
          <p:cNvPr id="55" name="Date Placeholder 54"/>
          <p:cNvSpPr>
            <a:spLocks noGrp="1"/>
          </p:cNvSpPr>
          <p:nvPr>
            <p:ph type="dt" sz="quarter" idx="10"/>
          </p:nvPr>
        </p:nvSpPr>
        <p:spPr/>
        <p:txBody>
          <a:bodyPr/>
          <a:lstStyle/>
          <a:p>
            <a:pPr>
              <a:defRPr/>
            </a:pPr>
            <a:fld id="{B934ABBE-1B2F-B04D-A597-2E4464403458}" type="datetime1">
              <a:rPr lang="en-US" smtClean="0"/>
              <a:pPr>
                <a:defRPr/>
              </a:pPr>
              <a:t>10/5/17</a:t>
            </a:fld>
            <a:endParaRPr lang="en-US"/>
          </a:p>
        </p:txBody>
      </p:sp>
      <p:sp>
        <p:nvSpPr>
          <p:cNvPr id="56" name="Slide Number Placeholder 55"/>
          <p:cNvSpPr>
            <a:spLocks noGrp="1"/>
          </p:cNvSpPr>
          <p:nvPr>
            <p:ph type="sldNum" sz="quarter" idx="12"/>
          </p:nvPr>
        </p:nvSpPr>
        <p:spPr/>
        <p:txBody>
          <a:bodyPr/>
          <a:lstStyle/>
          <a:p>
            <a:pPr>
              <a:defRPr/>
            </a:pPr>
            <a:fld id="{9ACE96B7-B152-A34B-A64B-04700F0BF201}" type="slidenum">
              <a:rPr lang="en-US" smtClean="0"/>
              <a:pPr>
                <a:defRPr/>
              </a:pPr>
              <a:t>60</a:t>
            </a:fld>
            <a:endParaRPr lang="en-US"/>
          </a:p>
        </p:txBody>
      </p:sp>
      <p:sp>
        <p:nvSpPr>
          <p:cNvPr id="57" name="Footer Placeholder 56"/>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58" name="Text Box 15"/>
          <p:cNvSpPr txBox="1">
            <a:spLocks noChangeArrowheads="1"/>
          </p:cNvSpPr>
          <p:nvPr/>
        </p:nvSpPr>
        <p:spPr bwMode="auto">
          <a:xfrm rot="-5400000">
            <a:off x="2277873" y="4278282"/>
            <a:ext cx="635385" cy="400110"/>
          </a:xfrm>
          <a:prstGeom prst="rect">
            <a:avLst/>
          </a:prstGeom>
          <a:noFill/>
          <a:ln w="28575">
            <a:noFill/>
            <a:miter lim="800000"/>
            <a:headEnd/>
            <a:tailEnd/>
          </a:ln>
        </p:spPr>
        <p:txBody>
          <a:bodyPr wrap="none" anchor="ctr">
            <a:prstTxWarp prst="textNoShape">
              <a:avLst/>
            </a:prstTxWarp>
            <a:spAutoFit/>
          </a:bodyPr>
          <a:lstStyle/>
          <a:p>
            <a:pPr algn="ctr"/>
            <a:r>
              <a:rPr lang="en-US" sz="2000" dirty="0" err="1"/>
              <a:t>mux</a:t>
            </a:r>
            <a:endParaRPr lang="en-US" sz="2000" dirty="0"/>
          </a:p>
        </p:txBody>
      </p:sp>
    </p:spTree>
    <p:extLst>
      <p:ext uri="{BB962C8B-B14F-4D97-AF65-F5344CB8AC3E}">
        <p14:creationId xmlns:p14="http://schemas.microsoft.com/office/powerpoint/2010/main" val="57171276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en-US" smtClean="0"/>
              <a:t>Step 2: Components of the Datapath</a:t>
            </a:r>
          </a:p>
        </p:txBody>
      </p:sp>
      <p:sp>
        <p:nvSpPr>
          <p:cNvPr id="33795" name="Rectangle 3"/>
          <p:cNvSpPr>
            <a:spLocks noGrp="1" noChangeArrowheads="1"/>
          </p:cNvSpPr>
          <p:nvPr>
            <p:ph type="body" idx="1"/>
          </p:nvPr>
        </p:nvSpPr>
        <p:spPr>
          <a:xfrm>
            <a:off x="997527" y="1600200"/>
            <a:ext cx="9213273" cy="1836738"/>
          </a:xfrm>
        </p:spPr>
        <p:txBody>
          <a:bodyPr/>
          <a:lstStyle/>
          <a:p>
            <a:r>
              <a:rPr lang="en-US" dirty="0" smtClean="0"/>
              <a:t>Combinational Elements</a:t>
            </a:r>
          </a:p>
          <a:p>
            <a:r>
              <a:rPr lang="en-US" dirty="0" smtClean="0"/>
              <a:t>State Elements + Clocking Methodology</a:t>
            </a:r>
          </a:p>
          <a:p>
            <a:r>
              <a:rPr lang="en-US" dirty="0" smtClean="0"/>
              <a:t>Building Blocks</a:t>
            </a:r>
          </a:p>
        </p:txBody>
      </p:sp>
      <p:sp>
        <p:nvSpPr>
          <p:cNvPr id="4" name="Date Placeholder 3"/>
          <p:cNvSpPr>
            <a:spLocks noGrp="1"/>
          </p:cNvSpPr>
          <p:nvPr>
            <p:ph type="dt" sz="quarter" idx="10"/>
          </p:nvPr>
        </p:nvSpPr>
        <p:spPr/>
        <p:txBody>
          <a:bodyPr/>
          <a:lstStyle/>
          <a:p>
            <a:pPr>
              <a:defRPr/>
            </a:pPr>
            <a:fld id="{A6AD7FA5-22AF-1E41-A263-0F2AAA8FAFC0}" type="datetime1">
              <a:rPr lang="en-US" smtClean="0"/>
              <a:pPr>
                <a:defRPr/>
              </a:pPr>
              <a:t>10/5/17</a:t>
            </a:fld>
            <a:endParaRPr lang="en-US"/>
          </a:p>
        </p:txBody>
      </p:sp>
      <p:sp>
        <p:nvSpPr>
          <p:cNvPr id="6" name="Footer Placeholder 5"/>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5" name="Slide Number Placeholder 4"/>
          <p:cNvSpPr>
            <a:spLocks noGrp="1"/>
          </p:cNvSpPr>
          <p:nvPr>
            <p:ph type="sldNum" sz="quarter" idx="12"/>
          </p:nvPr>
        </p:nvSpPr>
        <p:spPr/>
        <p:txBody>
          <a:bodyPr/>
          <a:lstStyle/>
          <a:p>
            <a:pPr>
              <a:defRPr/>
            </a:pPr>
            <a:fld id="{6E05623E-6079-0F43-A2AA-97433E0D9185}" type="slidenum">
              <a:rPr lang="en-US" smtClean="0"/>
              <a:pPr>
                <a:defRPr/>
              </a:pPr>
              <a:t>61</a:t>
            </a:fld>
            <a:endParaRPr lang="en-US"/>
          </a:p>
        </p:txBody>
      </p:sp>
      <p:grpSp>
        <p:nvGrpSpPr>
          <p:cNvPr id="2" name="Group 120"/>
          <p:cNvGrpSpPr>
            <a:grpSpLocks/>
          </p:cNvGrpSpPr>
          <p:nvPr/>
        </p:nvGrpSpPr>
        <p:grpSpPr bwMode="auto">
          <a:xfrm>
            <a:off x="1695450" y="3457576"/>
            <a:ext cx="3225800" cy="2162175"/>
            <a:chOff x="171003" y="3457002"/>
            <a:chExt cx="3225761" cy="2163289"/>
          </a:xfrm>
        </p:grpSpPr>
        <p:grpSp>
          <p:nvGrpSpPr>
            <p:cNvPr id="3" name="Group 38"/>
            <p:cNvGrpSpPr>
              <a:grpSpLocks/>
            </p:cNvGrpSpPr>
            <p:nvPr/>
          </p:nvGrpSpPr>
          <p:grpSpPr bwMode="auto">
            <a:xfrm>
              <a:off x="171003" y="3457002"/>
              <a:ext cx="3225761" cy="1707442"/>
              <a:chOff x="2514600" y="1206500"/>
              <a:chExt cx="3225761" cy="1707442"/>
            </a:xfrm>
          </p:grpSpPr>
          <p:sp>
            <p:nvSpPr>
              <p:cNvPr id="40" name="Line 4"/>
              <p:cNvSpPr>
                <a:spLocks noChangeShapeType="1"/>
              </p:cNvSpPr>
              <p:nvPr/>
            </p:nvSpPr>
            <p:spPr bwMode="auto">
              <a:xfrm flipH="1">
                <a:off x="2820984" y="1708408"/>
                <a:ext cx="787390"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sz="1600"/>
              </a:p>
            </p:txBody>
          </p:sp>
          <p:sp>
            <p:nvSpPr>
              <p:cNvPr id="42" name="Line 14"/>
              <p:cNvSpPr>
                <a:spLocks noChangeShapeType="1"/>
              </p:cNvSpPr>
              <p:nvPr/>
            </p:nvSpPr>
            <p:spPr bwMode="auto">
              <a:xfrm flipH="1">
                <a:off x="3208330" y="1638522"/>
                <a:ext cx="88899" cy="139772"/>
              </a:xfrm>
              <a:prstGeom prst="line">
                <a:avLst/>
              </a:prstGeom>
              <a:noFill/>
              <a:ln w="12700">
                <a:solidFill>
                  <a:schemeClr val="tx1"/>
                </a:solidFill>
                <a:round/>
                <a:headEnd/>
                <a:tailEnd/>
              </a:ln>
            </p:spPr>
            <p:txBody>
              <a:bodyPr wrap="none" anchor="ctr">
                <a:prstTxWarp prst="textNoShape">
                  <a:avLst/>
                </a:prstTxWarp>
              </a:bodyPr>
              <a:lstStyle/>
              <a:p>
                <a:pPr>
                  <a:defRPr/>
                </a:pPr>
                <a:endParaRPr lang="en-US" sz="1600"/>
              </a:p>
            </p:txBody>
          </p:sp>
          <p:sp>
            <p:nvSpPr>
              <p:cNvPr id="43" name="Rectangle 15"/>
              <p:cNvSpPr>
                <a:spLocks noChangeArrowheads="1"/>
              </p:cNvSpPr>
              <p:nvPr/>
            </p:nvSpPr>
            <p:spPr bwMode="auto">
              <a:xfrm>
                <a:off x="2895595" y="1663935"/>
                <a:ext cx="390520" cy="335136"/>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32</a:t>
                </a:r>
              </a:p>
            </p:txBody>
          </p:sp>
          <p:sp>
            <p:nvSpPr>
              <p:cNvPr id="44" name="Line 16"/>
              <p:cNvSpPr>
                <a:spLocks noChangeShapeType="1"/>
              </p:cNvSpPr>
              <p:nvPr/>
            </p:nvSpPr>
            <p:spPr bwMode="auto">
              <a:xfrm flipH="1">
                <a:off x="2820984" y="2621692"/>
                <a:ext cx="787390"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sz="1600"/>
              </a:p>
            </p:txBody>
          </p:sp>
          <p:sp>
            <p:nvSpPr>
              <p:cNvPr id="45" name="Line 17"/>
              <p:cNvSpPr>
                <a:spLocks noChangeShapeType="1"/>
              </p:cNvSpPr>
              <p:nvPr/>
            </p:nvSpPr>
            <p:spPr bwMode="auto">
              <a:xfrm flipH="1">
                <a:off x="3208330" y="2551806"/>
                <a:ext cx="88899" cy="139772"/>
              </a:xfrm>
              <a:prstGeom prst="line">
                <a:avLst/>
              </a:prstGeom>
              <a:noFill/>
              <a:ln w="12700">
                <a:solidFill>
                  <a:schemeClr val="tx1"/>
                </a:solidFill>
                <a:round/>
                <a:headEnd/>
                <a:tailEnd/>
              </a:ln>
            </p:spPr>
            <p:txBody>
              <a:bodyPr wrap="none" anchor="ctr">
                <a:prstTxWarp prst="textNoShape">
                  <a:avLst/>
                </a:prstTxWarp>
              </a:bodyPr>
              <a:lstStyle/>
              <a:p>
                <a:pPr>
                  <a:defRPr/>
                </a:pPr>
                <a:endParaRPr lang="en-US" sz="1600"/>
              </a:p>
            </p:txBody>
          </p:sp>
          <p:sp>
            <p:nvSpPr>
              <p:cNvPr id="46" name="Rectangle 18"/>
              <p:cNvSpPr>
                <a:spLocks noChangeArrowheads="1"/>
              </p:cNvSpPr>
              <p:nvPr/>
            </p:nvSpPr>
            <p:spPr bwMode="auto">
              <a:xfrm>
                <a:off x="2895595" y="2577219"/>
                <a:ext cx="390520" cy="33672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32</a:t>
                </a:r>
              </a:p>
            </p:txBody>
          </p:sp>
          <p:sp>
            <p:nvSpPr>
              <p:cNvPr id="47" name="Rectangle 19"/>
              <p:cNvSpPr>
                <a:spLocks noChangeArrowheads="1"/>
              </p:cNvSpPr>
              <p:nvPr/>
            </p:nvSpPr>
            <p:spPr bwMode="auto">
              <a:xfrm>
                <a:off x="2514600" y="1511457"/>
                <a:ext cx="301621" cy="335136"/>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a:t>A</a:t>
                </a:r>
              </a:p>
            </p:txBody>
          </p:sp>
          <p:sp>
            <p:nvSpPr>
              <p:cNvPr id="48" name="Rectangle 20"/>
              <p:cNvSpPr>
                <a:spLocks noChangeArrowheads="1"/>
              </p:cNvSpPr>
              <p:nvPr/>
            </p:nvSpPr>
            <p:spPr bwMode="auto">
              <a:xfrm>
                <a:off x="2514600" y="2426328"/>
                <a:ext cx="293684" cy="335136"/>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B</a:t>
                </a:r>
              </a:p>
            </p:txBody>
          </p:sp>
          <p:sp>
            <p:nvSpPr>
              <p:cNvPr id="49" name="Line 21"/>
              <p:cNvSpPr>
                <a:spLocks noChangeShapeType="1"/>
              </p:cNvSpPr>
              <p:nvPr/>
            </p:nvSpPr>
            <p:spPr bwMode="auto">
              <a:xfrm flipH="1">
                <a:off x="4040170" y="2165844"/>
                <a:ext cx="787390"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sz="1600"/>
              </a:p>
            </p:txBody>
          </p:sp>
          <p:sp>
            <p:nvSpPr>
              <p:cNvPr id="50" name="Line 22"/>
              <p:cNvSpPr>
                <a:spLocks noChangeShapeType="1"/>
              </p:cNvSpPr>
              <p:nvPr/>
            </p:nvSpPr>
            <p:spPr bwMode="auto">
              <a:xfrm flipH="1">
                <a:off x="4427515" y="2095958"/>
                <a:ext cx="88899" cy="139772"/>
              </a:xfrm>
              <a:prstGeom prst="line">
                <a:avLst/>
              </a:prstGeom>
              <a:noFill/>
              <a:ln w="12700">
                <a:solidFill>
                  <a:schemeClr val="tx1"/>
                </a:solidFill>
                <a:round/>
                <a:headEnd/>
                <a:tailEnd/>
              </a:ln>
            </p:spPr>
            <p:txBody>
              <a:bodyPr wrap="none" anchor="ctr">
                <a:prstTxWarp prst="textNoShape">
                  <a:avLst/>
                </a:prstTxWarp>
              </a:bodyPr>
              <a:lstStyle/>
              <a:p>
                <a:pPr>
                  <a:defRPr/>
                </a:pPr>
                <a:endParaRPr lang="en-US" sz="1600"/>
              </a:p>
            </p:txBody>
          </p:sp>
          <p:sp>
            <p:nvSpPr>
              <p:cNvPr id="51" name="Rectangle 23"/>
              <p:cNvSpPr>
                <a:spLocks noChangeArrowheads="1"/>
              </p:cNvSpPr>
              <p:nvPr/>
            </p:nvSpPr>
            <p:spPr bwMode="auto">
              <a:xfrm>
                <a:off x="4114781" y="2121371"/>
                <a:ext cx="390520" cy="335136"/>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32</a:t>
                </a:r>
              </a:p>
            </p:txBody>
          </p:sp>
          <p:sp>
            <p:nvSpPr>
              <p:cNvPr id="52" name="Rectangle 24"/>
              <p:cNvSpPr>
                <a:spLocks noChangeArrowheads="1"/>
              </p:cNvSpPr>
              <p:nvPr/>
            </p:nvSpPr>
            <p:spPr bwMode="auto">
              <a:xfrm>
                <a:off x="4800572" y="1968892"/>
                <a:ext cx="549268" cy="335136"/>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Sum</a:t>
                </a:r>
              </a:p>
            </p:txBody>
          </p:sp>
          <p:sp>
            <p:nvSpPr>
              <p:cNvPr id="53" name="Line 25"/>
              <p:cNvSpPr>
                <a:spLocks noChangeShapeType="1"/>
              </p:cNvSpPr>
              <p:nvPr/>
            </p:nvSpPr>
            <p:spPr bwMode="auto">
              <a:xfrm>
                <a:off x="3790935" y="2621692"/>
                <a:ext cx="965188"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sz="1600"/>
              </a:p>
            </p:txBody>
          </p:sp>
          <p:sp>
            <p:nvSpPr>
              <p:cNvPr id="54" name="Rectangle 26"/>
              <p:cNvSpPr>
                <a:spLocks noChangeArrowheads="1"/>
              </p:cNvSpPr>
              <p:nvPr/>
            </p:nvSpPr>
            <p:spPr bwMode="auto">
              <a:xfrm>
                <a:off x="4800572" y="2426328"/>
                <a:ext cx="939789" cy="335136"/>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err="1"/>
                  <a:t>CarryOut</a:t>
                </a:r>
                <a:endParaRPr lang="en-US" sz="1600" dirty="0"/>
              </a:p>
            </p:txBody>
          </p:sp>
          <p:sp>
            <p:nvSpPr>
              <p:cNvPr id="56" name="Line 72"/>
              <p:cNvSpPr>
                <a:spLocks noChangeShapeType="1"/>
              </p:cNvSpPr>
              <p:nvPr/>
            </p:nvSpPr>
            <p:spPr bwMode="auto">
              <a:xfrm>
                <a:off x="3900471" y="1339919"/>
                <a:ext cx="0" cy="432022"/>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sz="1600"/>
              </a:p>
            </p:txBody>
          </p:sp>
          <p:sp>
            <p:nvSpPr>
              <p:cNvPr id="57" name="Rectangle 73"/>
              <p:cNvSpPr>
                <a:spLocks noChangeArrowheads="1"/>
              </p:cNvSpPr>
              <p:nvPr/>
            </p:nvSpPr>
            <p:spPr bwMode="auto">
              <a:xfrm>
                <a:off x="3886183" y="1206500"/>
                <a:ext cx="787390" cy="33672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CarryIn</a:t>
                </a:r>
              </a:p>
            </p:txBody>
          </p:sp>
        </p:grpSp>
        <p:sp>
          <p:nvSpPr>
            <p:cNvPr id="92" name="TextBox 91"/>
            <p:cNvSpPr txBox="1"/>
            <p:nvPr/>
          </p:nvSpPr>
          <p:spPr>
            <a:xfrm>
              <a:off x="991731" y="5250213"/>
              <a:ext cx="755641" cy="370078"/>
            </a:xfrm>
            <a:prstGeom prst="rect">
              <a:avLst/>
            </a:prstGeom>
            <a:noFill/>
          </p:spPr>
          <p:txBody>
            <a:bodyPr wrap="none">
              <a:spAutoFit/>
            </a:bodyPr>
            <a:lstStyle/>
            <a:p>
              <a:pPr>
                <a:defRPr/>
              </a:pPr>
              <a:r>
                <a:rPr lang="en-US" dirty="0"/>
                <a:t>Adder</a:t>
              </a:r>
            </a:p>
          </p:txBody>
        </p:sp>
      </p:grpSp>
      <p:grpSp>
        <p:nvGrpSpPr>
          <p:cNvPr id="7" name="Group 119"/>
          <p:cNvGrpSpPr>
            <a:grpSpLocks/>
          </p:cNvGrpSpPr>
          <p:nvPr/>
        </p:nvGrpSpPr>
        <p:grpSpPr bwMode="auto">
          <a:xfrm>
            <a:off x="4951413" y="3497263"/>
            <a:ext cx="2417762" cy="2057400"/>
            <a:chOff x="3926492" y="3512687"/>
            <a:chExt cx="2416331" cy="2058640"/>
          </a:xfrm>
        </p:grpSpPr>
        <p:grpSp>
          <p:nvGrpSpPr>
            <p:cNvPr id="8" name="Group 90"/>
            <p:cNvGrpSpPr>
              <a:grpSpLocks/>
            </p:cNvGrpSpPr>
            <p:nvPr/>
          </p:nvGrpSpPr>
          <p:grpSpPr bwMode="auto">
            <a:xfrm>
              <a:off x="3926492" y="3512687"/>
              <a:ext cx="2416331" cy="1663114"/>
              <a:chOff x="4577008" y="3357792"/>
              <a:chExt cx="2416331" cy="1663114"/>
            </a:xfrm>
          </p:grpSpPr>
          <p:grpSp>
            <p:nvGrpSpPr>
              <p:cNvPr id="9" name="Group 67"/>
              <p:cNvGrpSpPr>
                <a:grpSpLocks/>
              </p:cNvGrpSpPr>
              <p:nvPr/>
            </p:nvGrpSpPr>
            <p:grpSpPr bwMode="auto">
              <a:xfrm>
                <a:off x="4577008" y="3357792"/>
                <a:ext cx="2416331" cy="1663114"/>
                <a:chOff x="2424113" y="3048000"/>
                <a:chExt cx="2416331" cy="1663114"/>
              </a:xfrm>
            </p:grpSpPr>
            <p:sp>
              <p:nvSpPr>
                <p:cNvPr id="70" name="Line 55"/>
                <p:cNvSpPr>
                  <a:spLocks noChangeShapeType="1"/>
                </p:cNvSpPr>
                <p:nvPr/>
              </p:nvSpPr>
              <p:spPr bwMode="auto">
                <a:xfrm flipH="1">
                  <a:off x="2730319" y="3734213"/>
                  <a:ext cx="786934"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sz="1600"/>
                </a:p>
              </p:txBody>
            </p:sp>
            <p:sp>
              <p:nvSpPr>
                <p:cNvPr id="71" name="Line 56"/>
                <p:cNvSpPr>
                  <a:spLocks noChangeShapeType="1"/>
                </p:cNvSpPr>
                <p:nvPr/>
              </p:nvSpPr>
              <p:spPr bwMode="auto">
                <a:xfrm flipH="1">
                  <a:off x="3117439" y="3664321"/>
                  <a:ext cx="88847" cy="139784"/>
                </a:xfrm>
                <a:prstGeom prst="line">
                  <a:avLst/>
                </a:prstGeom>
                <a:noFill/>
                <a:ln w="12700">
                  <a:solidFill>
                    <a:schemeClr val="tx1"/>
                  </a:solidFill>
                  <a:round/>
                  <a:headEnd/>
                  <a:tailEnd/>
                </a:ln>
              </p:spPr>
              <p:txBody>
                <a:bodyPr wrap="none" anchor="ctr">
                  <a:prstTxWarp prst="textNoShape">
                    <a:avLst/>
                  </a:prstTxWarp>
                </a:bodyPr>
                <a:lstStyle/>
                <a:p>
                  <a:pPr>
                    <a:defRPr/>
                  </a:pPr>
                  <a:endParaRPr lang="en-US" sz="1600"/>
                </a:p>
              </p:txBody>
            </p:sp>
            <p:sp>
              <p:nvSpPr>
                <p:cNvPr id="72" name="Rectangle 57"/>
                <p:cNvSpPr>
                  <a:spLocks noChangeArrowheads="1"/>
                </p:cNvSpPr>
                <p:nvPr/>
              </p:nvSpPr>
              <p:spPr bwMode="auto">
                <a:xfrm>
                  <a:off x="2804887" y="3689737"/>
                  <a:ext cx="388707" cy="335164"/>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32</a:t>
                  </a:r>
                </a:p>
              </p:txBody>
            </p:sp>
            <p:sp>
              <p:nvSpPr>
                <p:cNvPr id="73" name="Line 58"/>
                <p:cNvSpPr>
                  <a:spLocks noChangeShapeType="1"/>
                </p:cNvSpPr>
                <p:nvPr/>
              </p:nvSpPr>
              <p:spPr bwMode="auto">
                <a:xfrm flipH="1">
                  <a:off x="2730319" y="4418838"/>
                  <a:ext cx="786934"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sz="1600"/>
                </a:p>
              </p:txBody>
            </p:sp>
            <p:sp>
              <p:nvSpPr>
                <p:cNvPr id="74" name="Line 59"/>
                <p:cNvSpPr>
                  <a:spLocks noChangeShapeType="1"/>
                </p:cNvSpPr>
                <p:nvPr/>
              </p:nvSpPr>
              <p:spPr bwMode="auto">
                <a:xfrm flipH="1">
                  <a:off x="3117439" y="4348946"/>
                  <a:ext cx="88847" cy="139784"/>
                </a:xfrm>
                <a:prstGeom prst="line">
                  <a:avLst/>
                </a:prstGeom>
                <a:noFill/>
                <a:ln w="12700">
                  <a:solidFill>
                    <a:schemeClr val="tx1"/>
                  </a:solidFill>
                  <a:round/>
                  <a:headEnd/>
                  <a:tailEnd/>
                </a:ln>
              </p:spPr>
              <p:txBody>
                <a:bodyPr wrap="none" anchor="ctr">
                  <a:prstTxWarp prst="textNoShape">
                    <a:avLst/>
                  </a:prstTxWarp>
                </a:bodyPr>
                <a:lstStyle/>
                <a:p>
                  <a:pPr>
                    <a:defRPr/>
                  </a:pPr>
                  <a:endParaRPr lang="en-US" sz="1600"/>
                </a:p>
              </p:txBody>
            </p:sp>
            <p:sp>
              <p:nvSpPr>
                <p:cNvPr id="75" name="Rectangle 60"/>
                <p:cNvSpPr>
                  <a:spLocks noChangeArrowheads="1"/>
                </p:cNvSpPr>
                <p:nvPr/>
              </p:nvSpPr>
              <p:spPr bwMode="auto">
                <a:xfrm>
                  <a:off x="2424113" y="3537245"/>
                  <a:ext cx="301446" cy="335164"/>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A</a:t>
                  </a:r>
                </a:p>
              </p:txBody>
            </p:sp>
            <p:sp>
              <p:nvSpPr>
                <p:cNvPr id="76" name="Rectangle 61"/>
                <p:cNvSpPr>
                  <a:spLocks noChangeArrowheads="1"/>
                </p:cNvSpPr>
                <p:nvPr/>
              </p:nvSpPr>
              <p:spPr bwMode="auto">
                <a:xfrm>
                  <a:off x="2424113" y="4223458"/>
                  <a:ext cx="298273" cy="335164"/>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B</a:t>
                  </a:r>
                </a:p>
              </p:txBody>
            </p:sp>
            <p:sp>
              <p:nvSpPr>
                <p:cNvPr id="77" name="Rectangle 62"/>
                <p:cNvSpPr>
                  <a:spLocks noChangeArrowheads="1"/>
                </p:cNvSpPr>
                <p:nvPr/>
              </p:nvSpPr>
              <p:spPr bwMode="auto">
                <a:xfrm>
                  <a:off x="2804887" y="4374361"/>
                  <a:ext cx="388707" cy="33675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32</a:t>
                  </a:r>
                </a:p>
              </p:txBody>
            </p:sp>
            <p:sp>
              <p:nvSpPr>
                <p:cNvPr id="78" name="Line 63"/>
                <p:cNvSpPr>
                  <a:spLocks noChangeShapeType="1"/>
                </p:cNvSpPr>
                <p:nvPr/>
              </p:nvSpPr>
              <p:spPr bwMode="auto">
                <a:xfrm flipH="1">
                  <a:off x="3798074" y="4115443"/>
                  <a:ext cx="786934"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sz="1600"/>
                </a:p>
              </p:txBody>
            </p:sp>
            <p:sp>
              <p:nvSpPr>
                <p:cNvPr id="79" name="Line 64"/>
                <p:cNvSpPr>
                  <a:spLocks noChangeShapeType="1"/>
                </p:cNvSpPr>
                <p:nvPr/>
              </p:nvSpPr>
              <p:spPr bwMode="auto">
                <a:xfrm flipH="1">
                  <a:off x="4185195" y="4045551"/>
                  <a:ext cx="88847" cy="139784"/>
                </a:xfrm>
                <a:prstGeom prst="line">
                  <a:avLst/>
                </a:prstGeom>
                <a:noFill/>
                <a:ln w="12700">
                  <a:solidFill>
                    <a:schemeClr val="tx1"/>
                  </a:solidFill>
                  <a:round/>
                  <a:headEnd/>
                  <a:tailEnd/>
                </a:ln>
              </p:spPr>
              <p:txBody>
                <a:bodyPr wrap="none" anchor="ctr">
                  <a:prstTxWarp prst="textNoShape">
                    <a:avLst/>
                  </a:prstTxWarp>
                </a:bodyPr>
                <a:lstStyle/>
                <a:p>
                  <a:pPr>
                    <a:defRPr/>
                  </a:pPr>
                  <a:endParaRPr lang="en-US" sz="1600"/>
                </a:p>
              </p:txBody>
            </p:sp>
            <p:sp>
              <p:nvSpPr>
                <p:cNvPr id="80" name="Rectangle 65"/>
                <p:cNvSpPr>
                  <a:spLocks noChangeArrowheads="1"/>
                </p:cNvSpPr>
                <p:nvPr/>
              </p:nvSpPr>
              <p:spPr bwMode="auto">
                <a:xfrm>
                  <a:off x="4558036" y="3918474"/>
                  <a:ext cx="282408" cy="335164"/>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Y</a:t>
                  </a:r>
                </a:p>
              </p:txBody>
            </p:sp>
            <p:sp>
              <p:nvSpPr>
                <p:cNvPr id="81" name="Rectangle 66"/>
                <p:cNvSpPr>
                  <a:spLocks noChangeArrowheads="1"/>
                </p:cNvSpPr>
                <p:nvPr/>
              </p:nvSpPr>
              <p:spPr bwMode="auto">
                <a:xfrm>
                  <a:off x="3872642" y="4070966"/>
                  <a:ext cx="390902" cy="33619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32</a:t>
                  </a:r>
                </a:p>
              </p:txBody>
            </p:sp>
            <p:sp>
              <p:nvSpPr>
                <p:cNvPr id="82" name="Line 67"/>
                <p:cNvSpPr>
                  <a:spLocks noChangeShapeType="1"/>
                </p:cNvSpPr>
                <p:nvPr/>
              </p:nvSpPr>
              <p:spPr bwMode="auto">
                <a:xfrm>
                  <a:off x="3656870" y="3130600"/>
                  <a:ext cx="0" cy="444768"/>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sz="1600"/>
                </a:p>
              </p:txBody>
            </p:sp>
            <p:sp>
              <p:nvSpPr>
                <p:cNvPr id="83" name="Rectangle 68"/>
                <p:cNvSpPr>
                  <a:spLocks noChangeArrowheads="1"/>
                </p:cNvSpPr>
                <p:nvPr/>
              </p:nvSpPr>
              <p:spPr bwMode="auto">
                <a:xfrm>
                  <a:off x="2895321" y="3048000"/>
                  <a:ext cx="836118" cy="336753"/>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1600"/>
                    <a:t>Select</a:t>
                  </a:r>
                </a:p>
              </p:txBody>
            </p:sp>
            <p:sp>
              <p:nvSpPr>
                <p:cNvPr id="84" name="Rectangle 70"/>
                <p:cNvSpPr>
                  <a:spLocks noChangeArrowheads="1"/>
                </p:cNvSpPr>
                <p:nvPr/>
              </p:nvSpPr>
              <p:spPr bwMode="auto">
                <a:xfrm rot="5400000">
                  <a:off x="3376480" y="3889289"/>
                  <a:ext cx="608379" cy="336351"/>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a:t>MUX</a:t>
                  </a:r>
                </a:p>
              </p:txBody>
            </p:sp>
          </p:grpSp>
          <p:sp>
            <p:nvSpPr>
              <p:cNvPr id="90" name="Freeform 89"/>
              <p:cNvSpPr/>
              <p:nvPr/>
            </p:nvSpPr>
            <p:spPr>
              <a:xfrm>
                <a:off x="5638416" y="3794617"/>
                <a:ext cx="339524" cy="1115097"/>
              </a:xfrm>
              <a:custGeom>
                <a:avLst/>
                <a:gdLst>
                  <a:gd name="connsiteX0" fmla="*/ 0 w 340746"/>
                  <a:gd name="connsiteY0" fmla="*/ 0 h 1115248"/>
                  <a:gd name="connsiteX1" fmla="*/ 30977 w 340746"/>
                  <a:gd name="connsiteY1" fmla="*/ 1115248 h 1115248"/>
                  <a:gd name="connsiteX2" fmla="*/ 340746 w 340746"/>
                  <a:gd name="connsiteY2" fmla="*/ 882904 h 1115248"/>
                  <a:gd name="connsiteX3" fmla="*/ 325257 w 340746"/>
                  <a:gd name="connsiteY3" fmla="*/ 294301 h 1115248"/>
                  <a:gd name="connsiteX4" fmla="*/ 0 w 340746"/>
                  <a:gd name="connsiteY4" fmla="*/ 0 h 111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46" h="1115248">
                    <a:moveTo>
                      <a:pt x="0" y="0"/>
                    </a:moveTo>
                    <a:lnTo>
                      <a:pt x="30977" y="1115248"/>
                    </a:lnTo>
                    <a:lnTo>
                      <a:pt x="340746" y="882904"/>
                    </a:lnTo>
                    <a:lnTo>
                      <a:pt x="325257" y="294301"/>
                    </a:lnTo>
                    <a:lnTo>
                      <a:pt x="0" y="0"/>
                    </a:ln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93" name="TextBox 92"/>
            <p:cNvSpPr txBox="1"/>
            <p:nvPr/>
          </p:nvSpPr>
          <p:spPr>
            <a:xfrm>
              <a:off x="4519866" y="5201216"/>
              <a:ext cx="1300980" cy="370111"/>
            </a:xfrm>
            <a:prstGeom prst="rect">
              <a:avLst/>
            </a:prstGeom>
            <a:noFill/>
          </p:spPr>
          <p:txBody>
            <a:bodyPr wrap="none">
              <a:spAutoFit/>
            </a:bodyPr>
            <a:lstStyle/>
            <a:p>
              <a:pPr>
                <a:defRPr/>
              </a:pPr>
              <a:r>
                <a:rPr lang="en-US" dirty="0"/>
                <a:t>Multiplexer</a:t>
              </a:r>
            </a:p>
          </p:txBody>
        </p:sp>
      </p:grpSp>
      <p:grpSp>
        <p:nvGrpSpPr>
          <p:cNvPr id="10" name="Group 93"/>
          <p:cNvGrpSpPr>
            <a:grpSpLocks/>
          </p:cNvGrpSpPr>
          <p:nvPr/>
        </p:nvGrpSpPr>
        <p:grpSpPr bwMode="auto">
          <a:xfrm>
            <a:off x="7461250" y="3224214"/>
            <a:ext cx="2997200" cy="1993339"/>
            <a:chOff x="2660650" y="4654550"/>
            <a:chExt cx="2998035" cy="1992778"/>
          </a:xfrm>
        </p:grpSpPr>
        <p:sp>
          <p:nvSpPr>
            <p:cNvPr id="95" name="Line 27"/>
            <p:cNvSpPr>
              <a:spLocks noChangeShapeType="1"/>
            </p:cNvSpPr>
            <p:nvPr/>
          </p:nvSpPr>
          <p:spPr bwMode="auto">
            <a:xfrm flipH="1">
              <a:off x="2967123" y="5441728"/>
              <a:ext cx="787619"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sz="1600"/>
            </a:p>
          </p:txBody>
        </p:sp>
        <p:sp>
          <p:nvSpPr>
            <p:cNvPr id="97" name="Line 37"/>
            <p:cNvSpPr>
              <a:spLocks noChangeShapeType="1"/>
            </p:cNvSpPr>
            <p:nvPr/>
          </p:nvSpPr>
          <p:spPr bwMode="auto">
            <a:xfrm flipH="1">
              <a:off x="3354581" y="5371898"/>
              <a:ext cx="88925" cy="139661"/>
            </a:xfrm>
            <a:prstGeom prst="line">
              <a:avLst/>
            </a:prstGeom>
            <a:noFill/>
            <a:ln w="12700">
              <a:solidFill>
                <a:schemeClr val="tx1"/>
              </a:solidFill>
              <a:round/>
              <a:headEnd/>
              <a:tailEnd/>
            </a:ln>
          </p:spPr>
          <p:txBody>
            <a:bodyPr wrap="none" anchor="ctr">
              <a:prstTxWarp prst="textNoShape">
                <a:avLst/>
              </a:prstTxWarp>
            </a:bodyPr>
            <a:lstStyle/>
            <a:p>
              <a:pPr>
                <a:defRPr/>
              </a:pPr>
              <a:endParaRPr lang="en-US" sz="1600"/>
            </a:p>
          </p:txBody>
        </p:sp>
        <p:sp>
          <p:nvSpPr>
            <p:cNvPr id="98" name="Rectangle 38"/>
            <p:cNvSpPr>
              <a:spLocks noChangeArrowheads="1"/>
            </p:cNvSpPr>
            <p:nvPr/>
          </p:nvSpPr>
          <p:spPr bwMode="auto">
            <a:xfrm>
              <a:off x="3041756" y="5397291"/>
              <a:ext cx="391243" cy="335894"/>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32</a:t>
              </a:r>
            </a:p>
          </p:txBody>
        </p:sp>
        <p:sp>
          <p:nvSpPr>
            <p:cNvPr id="99" name="Line 39"/>
            <p:cNvSpPr>
              <a:spLocks noChangeShapeType="1"/>
            </p:cNvSpPr>
            <p:nvPr/>
          </p:nvSpPr>
          <p:spPr bwMode="auto">
            <a:xfrm flipH="1">
              <a:off x="2967123" y="6355871"/>
              <a:ext cx="787619"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sz="1600"/>
            </a:p>
          </p:txBody>
        </p:sp>
        <p:sp>
          <p:nvSpPr>
            <p:cNvPr id="100" name="Line 40"/>
            <p:cNvSpPr>
              <a:spLocks noChangeShapeType="1"/>
            </p:cNvSpPr>
            <p:nvPr/>
          </p:nvSpPr>
          <p:spPr bwMode="auto">
            <a:xfrm flipH="1">
              <a:off x="3354581" y="6286041"/>
              <a:ext cx="88925" cy="139661"/>
            </a:xfrm>
            <a:prstGeom prst="line">
              <a:avLst/>
            </a:prstGeom>
            <a:noFill/>
            <a:ln w="12700">
              <a:solidFill>
                <a:schemeClr val="tx1"/>
              </a:solidFill>
              <a:round/>
              <a:headEnd/>
              <a:tailEnd/>
            </a:ln>
          </p:spPr>
          <p:txBody>
            <a:bodyPr wrap="none" anchor="ctr">
              <a:prstTxWarp prst="textNoShape">
                <a:avLst/>
              </a:prstTxWarp>
            </a:bodyPr>
            <a:lstStyle/>
            <a:p>
              <a:pPr>
                <a:defRPr/>
              </a:pPr>
              <a:endParaRPr lang="en-US" sz="1600"/>
            </a:p>
          </p:txBody>
        </p:sp>
        <p:sp>
          <p:nvSpPr>
            <p:cNvPr id="101" name="Rectangle 41"/>
            <p:cNvSpPr>
              <a:spLocks noChangeArrowheads="1"/>
            </p:cNvSpPr>
            <p:nvPr/>
          </p:nvSpPr>
          <p:spPr bwMode="auto">
            <a:xfrm>
              <a:off x="3041756" y="6311434"/>
              <a:ext cx="391243" cy="335894"/>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32</a:t>
              </a:r>
            </a:p>
          </p:txBody>
        </p:sp>
        <p:sp>
          <p:nvSpPr>
            <p:cNvPr id="102" name="Rectangle 42"/>
            <p:cNvSpPr>
              <a:spLocks noChangeArrowheads="1"/>
            </p:cNvSpPr>
            <p:nvPr/>
          </p:nvSpPr>
          <p:spPr bwMode="auto">
            <a:xfrm>
              <a:off x="2660650" y="5244934"/>
              <a:ext cx="301709" cy="33645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A</a:t>
              </a:r>
            </a:p>
          </p:txBody>
        </p:sp>
        <p:sp>
          <p:nvSpPr>
            <p:cNvPr id="103" name="Rectangle 43"/>
            <p:cNvSpPr>
              <a:spLocks noChangeArrowheads="1"/>
            </p:cNvSpPr>
            <p:nvPr/>
          </p:nvSpPr>
          <p:spPr bwMode="auto">
            <a:xfrm>
              <a:off x="2660650" y="6159077"/>
              <a:ext cx="298533" cy="33645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B</a:t>
              </a:r>
            </a:p>
          </p:txBody>
        </p:sp>
        <p:sp>
          <p:nvSpPr>
            <p:cNvPr id="104" name="Line 44"/>
            <p:cNvSpPr>
              <a:spLocks noChangeShapeType="1"/>
            </p:cNvSpPr>
            <p:nvPr/>
          </p:nvSpPr>
          <p:spPr bwMode="auto">
            <a:xfrm flipH="1">
              <a:off x="4186663" y="5898800"/>
              <a:ext cx="787619"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sz="1600"/>
            </a:p>
          </p:txBody>
        </p:sp>
        <p:sp>
          <p:nvSpPr>
            <p:cNvPr id="105" name="Line 45"/>
            <p:cNvSpPr>
              <a:spLocks noChangeShapeType="1"/>
            </p:cNvSpPr>
            <p:nvPr/>
          </p:nvSpPr>
          <p:spPr bwMode="auto">
            <a:xfrm flipH="1">
              <a:off x="4574121" y="5828969"/>
              <a:ext cx="88925" cy="139661"/>
            </a:xfrm>
            <a:prstGeom prst="line">
              <a:avLst/>
            </a:prstGeom>
            <a:noFill/>
            <a:ln w="12700">
              <a:solidFill>
                <a:schemeClr val="tx1"/>
              </a:solidFill>
              <a:round/>
              <a:headEnd/>
              <a:tailEnd/>
            </a:ln>
          </p:spPr>
          <p:txBody>
            <a:bodyPr wrap="none" anchor="ctr">
              <a:prstTxWarp prst="textNoShape">
                <a:avLst/>
              </a:prstTxWarp>
            </a:bodyPr>
            <a:lstStyle/>
            <a:p>
              <a:pPr>
                <a:defRPr/>
              </a:pPr>
              <a:endParaRPr lang="en-US" sz="1600"/>
            </a:p>
          </p:txBody>
        </p:sp>
        <p:sp>
          <p:nvSpPr>
            <p:cNvPr id="106" name="Rectangle 46"/>
            <p:cNvSpPr>
              <a:spLocks noChangeArrowheads="1"/>
            </p:cNvSpPr>
            <p:nvPr/>
          </p:nvSpPr>
          <p:spPr bwMode="auto">
            <a:xfrm>
              <a:off x="4261296" y="5854362"/>
              <a:ext cx="391243" cy="335894"/>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t>32</a:t>
              </a:r>
            </a:p>
          </p:txBody>
        </p:sp>
        <p:sp>
          <p:nvSpPr>
            <p:cNvPr id="107" name="Rectangle 47"/>
            <p:cNvSpPr>
              <a:spLocks noChangeArrowheads="1"/>
            </p:cNvSpPr>
            <p:nvPr/>
          </p:nvSpPr>
          <p:spPr bwMode="auto">
            <a:xfrm>
              <a:off x="4947287" y="5702005"/>
              <a:ext cx="711398" cy="33645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a:t>Result</a:t>
              </a:r>
            </a:p>
          </p:txBody>
        </p:sp>
        <p:sp>
          <p:nvSpPr>
            <p:cNvPr id="108" name="Line 48"/>
            <p:cNvSpPr>
              <a:spLocks noChangeShapeType="1"/>
            </p:cNvSpPr>
            <p:nvPr/>
          </p:nvSpPr>
          <p:spPr bwMode="auto">
            <a:xfrm>
              <a:off x="3970703" y="4991005"/>
              <a:ext cx="0" cy="444375"/>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sz="1600"/>
            </a:p>
          </p:txBody>
        </p:sp>
        <p:sp>
          <p:nvSpPr>
            <p:cNvPr id="109" name="Rectangle 49"/>
            <p:cNvSpPr>
              <a:spLocks noChangeArrowheads="1"/>
            </p:cNvSpPr>
            <p:nvPr/>
          </p:nvSpPr>
          <p:spPr bwMode="auto">
            <a:xfrm>
              <a:off x="3670581" y="4654550"/>
              <a:ext cx="606594" cy="336455"/>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1600"/>
                <a:t>OP</a:t>
              </a:r>
            </a:p>
          </p:txBody>
        </p:sp>
      </p:grpSp>
      <p:sp>
        <p:nvSpPr>
          <p:cNvPr id="122" name="TextBox 121"/>
          <p:cNvSpPr txBox="1"/>
          <p:nvPr/>
        </p:nvSpPr>
        <p:spPr>
          <a:xfrm>
            <a:off x="8367713" y="5145089"/>
            <a:ext cx="557212" cy="369887"/>
          </a:xfrm>
          <a:prstGeom prst="rect">
            <a:avLst/>
          </a:prstGeom>
          <a:noFill/>
        </p:spPr>
        <p:txBody>
          <a:bodyPr wrap="none">
            <a:spAutoFit/>
          </a:bodyPr>
          <a:lstStyle/>
          <a:p>
            <a:pPr>
              <a:defRPr/>
            </a:pPr>
            <a:r>
              <a:rPr lang="en-US" dirty="0"/>
              <a:t>ALU</a:t>
            </a:r>
          </a:p>
        </p:txBody>
      </p:sp>
      <p:grpSp>
        <p:nvGrpSpPr>
          <p:cNvPr id="11" name="Group 66"/>
          <p:cNvGrpSpPr>
            <a:grpSpLocks/>
          </p:cNvGrpSpPr>
          <p:nvPr/>
        </p:nvGrpSpPr>
        <p:grpSpPr bwMode="auto">
          <a:xfrm>
            <a:off x="8502651" y="3867150"/>
            <a:ext cx="485775" cy="1143000"/>
            <a:chOff x="4009" y="2304"/>
            <a:chExt cx="306" cy="720"/>
          </a:xfrm>
        </p:grpSpPr>
        <p:sp>
          <p:nvSpPr>
            <p:cNvPr id="68" name="Rectangle 67"/>
            <p:cNvSpPr>
              <a:spLocks noChangeArrowheads="1"/>
            </p:cNvSpPr>
            <p:nvPr/>
          </p:nvSpPr>
          <p:spPr bwMode="auto">
            <a:xfrm>
              <a:off x="4009" y="2322"/>
              <a:ext cx="115"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endParaRPr lang="en-US" sz="1600" b="1"/>
            </a:p>
          </p:txBody>
        </p:sp>
        <p:sp>
          <p:nvSpPr>
            <p:cNvPr id="69" name="Rectangle 68"/>
            <p:cNvSpPr>
              <a:spLocks noChangeArrowheads="1"/>
            </p:cNvSpPr>
            <p:nvPr/>
          </p:nvSpPr>
          <p:spPr bwMode="auto">
            <a:xfrm rot="5400000">
              <a:off x="4016" y="2581"/>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a:t>ALU</a:t>
              </a:r>
            </a:p>
          </p:txBody>
        </p:sp>
        <p:sp>
          <p:nvSpPr>
            <p:cNvPr id="85" name="Freeform 69"/>
            <p:cNvSpPr>
              <a:spLocks/>
            </p:cNvSpPr>
            <p:nvPr/>
          </p:nvSpPr>
          <p:spPr bwMode="auto">
            <a:xfrm>
              <a:off x="4032" y="2304"/>
              <a:ext cx="283" cy="720"/>
            </a:xfrm>
            <a:custGeom>
              <a:avLst/>
              <a:gdLst>
                <a:gd name="T0" fmla="*/ 0 w 240"/>
                <a:gd name="T1" fmla="*/ 0 h 672"/>
                <a:gd name="T2" fmla="*/ 0 w 240"/>
                <a:gd name="T3" fmla="*/ 331 h 672"/>
                <a:gd name="T4" fmla="*/ 67 w 240"/>
                <a:gd name="T5" fmla="*/ 386 h 672"/>
                <a:gd name="T6" fmla="*/ 0 w 240"/>
                <a:gd name="T7" fmla="*/ 440 h 672"/>
                <a:gd name="T8" fmla="*/ 0 w 240"/>
                <a:gd name="T9" fmla="*/ 771 h 672"/>
                <a:gd name="T10" fmla="*/ 334 w 240"/>
                <a:gd name="T11" fmla="*/ 551 h 672"/>
                <a:gd name="T12" fmla="*/ 334 w 240"/>
                <a:gd name="T13" fmla="*/ 221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p>
          </p:txBody>
        </p:sp>
      </p:grpSp>
      <p:grpSp>
        <p:nvGrpSpPr>
          <p:cNvPr id="12" name="Group 66"/>
          <p:cNvGrpSpPr>
            <a:grpSpLocks/>
          </p:cNvGrpSpPr>
          <p:nvPr/>
        </p:nvGrpSpPr>
        <p:grpSpPr bwMode="auto">
          <a:xfrm>
            <a:off x="2741614" y="3836988"/>
            <a:ext cx="485775" cy="1143000"/>
            <a:chOff x="4009" y="2304"/>
            <a:chExt cx="306" cy="720"/>
          </a:xfrm>
        </p:grpSpPr>
        <p:sp>
          <p:nvSpPr>
            <p:cNvPr id="87" name="Rectangle 67"/>
            <p:cNvSpPr>
              <a:spLocks noChangeArrowheads="1"/>
            </p:cNvSpPr>
            <p:nvPr/>
          </p:nvSpPr>
          <p:spPr bwMode="auto">
            <a:xfrm>
              <a:off x="4009" y="2322"/>
              <a:ext cx="115"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endParaRPr lang="en-US" sz="1600" b="1"/>
            </a:p>
          </p:txBody>
        </p:sp>
        <p:sp>
          <p:nvSpPr>
            <p:cNvPr id="88" name="Rectangle 68"/>
            <p:cNvSpPr>
              <a:spLocks noChangeArrowheads="1"/>
            </p:cNvSpPr>
            <p:nvPr/>
          </p:nvSpPr>
          <p:spPr bwMode="auto">
            <a:xfrm rot="5400000">
              <a:off x="3959" y="2561"/>
              <a:ext cx="45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a:t>Adder</a:t>
              </a:r>
            </a:p>
          </p:txBody>
        </p:sp>
        <p:sp>
          <p:nvSpPr>
            <p:cNvPr id="89" name="Freeform 69"/>
            <p:cNvSpPr>
              <a:spLocks/>
            </p:cNvSpPr>
            <p:nvPr/>
          </p:nvSpPr>
          <p:spPr bwMode="auto">
            <a:xfrm>
              <a:off x="4032" y="2304"/>
              <a:ext cx="283" cy="720"/>
            </a:xfrm>
            <a:custGeom>
              <a:avLst/>
              <a:gdLst>
                <a:gd name="T0" fmla="*/ 0 w 240"/>
                <a:gd name="T1" fmla="*/ 0 h 672"/>
                <a:gd name="T2" fmla="*/ 0 w 240"/>
                <a:gd name="T3" fmla="*/ 331 h 672"/>
                <a:gd name="T4" fmla="*/ 67 w 240"/>
                <a:gd name="T5" fmla="*/ 386 h 672"/>
                <a:gd name="T6" fmla="*/ 0 w 240"/>
                <a:gd name="T7" fmla="*/ 440 h 672"/>
                <a:gd name="T8" fmla="*/ 0 w 240"/>
                <a:gd name="T9" fmla="*/ 771 h 672"/>
                <a:gd name="T10" fmla="*/ 334 w 240"/>
                <a:gd name="T11" fmla="*/ 551 h 672"/>
                <a:gd name="T12" fmla="*/ 334 w 240"/>
                <a:gd name="T13" fmla="*/ 221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p>
          </p:txBody>
        </p:sp>
      </p:grpSp>
      <p:sp>
        <p:nvSpPr>
          <p:cNvPr id="13" name="TextBox 12"/>
          <p:cNvSpPr txBox="1"/>
          <p:nvPr/>
        </p:nvSpPr>
        <p:spPr>
          <a:xfrm>
            <a:off x="9747250" y="4062577"/>
            <a:ext cx="558230" cy="338554"/>
          </a:xfrm>
          <a:prstGeom prst="rect">
            <a:avLst/>
          </a:prstGeom>
          <a:noFill/>
        </p:spPr>
        <p:txBody>
          <a:bodyPr wrap="none" rtlCol="0">
            <a:spAutoFit/>
          </a:bodyPr>
          <a:lstStyle/>
          <a:p>
            <a:r>
              <a:rPr lang="en-US" sz="1600" dirty="0" smtClean="0"/>
              <a:t>Zero</a:t>
            </a:r>
            <a:endParaRPr lang="en-US" sz="1600" dirty="0"/>
          </a:p>
        </p:txBody>
      </p:sp>
      <p:cxnSp>
        <p:nvCxnSpPr>
          <p:cNvPr id="15" name="Straight Arrow Connector 14"/>
          <p:cNvCxnSpPr/>
          <p:nvPr/>
        </p:nvCxnSpPr>
        <p:spPr>
          <a:xfrm>
            <a:off x="8986838" y="4251660"/>
            <a:ext cx="7874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268954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n-US" sz="3600" dirty="0" smtClean="0"/>
              <a:t>ALU </a:t>
            </a:r>
            <a:r>
              <a:rPr lang="en-US" sz="3600" dirty="0"/>
              <a:t>Needs for </a:t>
            </a:r>
            <a:r>
              <a:rPr lang="en-US" sz="3600" dirty="0" smtClean="0"/>
              <a:t>RISC-V Lite </a:t>
            </a:r>
            <a:r>
              <a:rPr lang="en-US" sz="3600" dirty="0"/>
              <a:t>+ Rest of </a:t>
            </a:r>
            <a:r>
              <a:rPr lang="en-US" sz="3600" dirty="0" smtClean="0"/>
              <a:t>RISC-V</a:t>
            </a:r>
            <a:endParaRPr lang="en-US" sz="3600" dirty="0"/>
          </a:p>
        </p:txBody>
      </p:sp>
      <p:sp>
        <p:nvSpPr>
          <p:cNvPr id="35843" name="Rectangle 3"/>
          <p:cNvSpPr>
            <a:spLocks noGrp="1" noChangeArrowheads="1"/>
          </p:cNvSpPr>
          <p:nvPr>
            <p:ph type="body" idx="1"/>
          </p:nvPr>
        </p:nvSpPr>
        <p:spPr>
          <a:xfrm>
            <a:off x="1101436" y="1295401"/>
            <a:ext cx="10480964" cy="4525963"/>
          </a:xfrm>
        </p:spPr>
        <p:txBody>
          <a:bodyPr>
            <a:normAutofit lnSpcReduction="10000"/>
          </a:bodyPr>
          <a:lstStyle/>
          <a:p>
            <a:r>
              <a:rPr lang="en-US" dirty="0" smtClean="0"/>
              <a:t>Addition, subtraction, logical OR, ==:</a:t>
            </a:r>
          </a:p>
          <a:p>
            <a:pPr lvl="1">
              <a:buFont typeface="Arial" charset="0"/>
              <a:buNone/>
            </a:pPr>
            <a:r>
              <a:rPr lang="en-US" sz="2400" dirty="0" smtClean="0">
                <a:latin typeface="Courier New" charset="0"/>
                <a:ea typeface="Courier New" charset="0"/>
                <a:cs typeface="Courier New" charset="0"/>
              </a:rPr>
              <a:t>ADD</a:t>
            </a:r>
            <a:r>
              <a:rPr lang="en-US" sz="2400" dirty="0">
                <a:latin typeface="Courier New" charset="0"/>
                <a:ea typeface="Courier New" charset="0"/>
                <a:cs typeface="Courier New" charset="0"/>
              </a:rPr>
              <a:t>	 R[</a:t>
            </a:r>
            <a:r>
              <a:rPr lang="en-US" sz="2400" dirty="0" err="1">
                <a:latin typeface="Courier New" charset="0"/>
                <a:ea typeface="Courier New" charset="0"/>
                <a:cs typeface="Courier New" charset="0"/>
              </a:rPr>
              <a:t>rd</a:t>
            </a:r>
            <a:r>
              <a:rPr lang="en-US" sz="2400" dirty="0">
                <a:latin typeface="Courier New" charset="0"/>
                <a:ea typeface="Courier New" charset="0"/>
                <a:cs typeface="Courier New" charset="0"/>
              </a:rPr>
              <a:t>] = </a:t>
            </a:r>
            <a:r>
              <a:rPr lang="en-US" sz="2400" dirty="0" smtClean="0">
                <a:latin typeface="Courier New" charset="0"/>
                <a:ea typeface="Courier New" charset="0"/>
                <a:cs typeface="Courier New" charset="0"/>
              </a:rPr>
              <a:t>R[rs1] </a:t>
            </a:r>
            <a:r>
              <a:rPr lang="en-US" sz="2400" dirty="0">
                <a:latin typeface="Courier New" charset="0"/>
                <a:ea typeface="Courier New" charset="0"/>
                <a:cs typeface="Courier New" charset="0"/>
              </a:rPr>
              <a:t>+ </a:t>
            </a:r>
            <a:r>
              <a:rPr lang="en-US" sz="2400" dirty="0" smtClean="0">
                <a:latin typeface="Courier New" charset="0"/>
                <a:ea typeface="Courier New" charset="0"/>
                <a:cs typeface="Courier New" charset="0"/>
              </a:rPr>
              <a:t>R[rs2]; </a:t>
            </a:r>
            <a:r>
              <a:rPr lang="en-US" sz="2400" dirty="0">
                <a:latin typeface="Courier New" charset="0"/>
                <a:ea typeface="Courier New" charset="0"/>
                <a:cs typeface="Courier New" charset="0"/>
              </a:rPr>
              <a:t>...</a:t>
            </a:r>
          </a:p>
          <a:p>
            <a:pPr lvl="1">
              <a:buFont typeface="Arial" charset="0"/>
              <a:buNone/>
            </a:pPr>
            <a:r>
              <a:rPr lang="en-US" sz="2400" dirty="0" smtClean="0">
                <a:latin typeface="Courier New" charset="0"/>
                <a:ea typeface="Courier New" charset="0"/>
                <a:cs typeface="Courier New" charset="0"/>
              </a:rPr>
              <a:t>SUB</a:t>
            </a:r>
            <a:r>
              <a:rPr lang="en-US" sz="2400" dirty="0">
                <a:latin typeface="Courier New" charset="0"/>
                <a:ea typeface="Courier New" charset="0"/>
                <a:cs typeface="Courier New" charset="0"/>
              </a:rPr>
              <a:t>	 R[</a:t>
            </a:r>
            <a:r>
              <a:rPr lang="en-US" sz="2400" dirty="0" err="1">
                <a:latin typeface="Courier New" charset="0"/>
                <a:ea typeface="Courier New" charset="0"/>
                <a:cs typeface="Courier New" charset="0"/>
              </a:rPr>
              <a:t>rd</a:t>
            </a:r>
            <a:r>
              <a:rPr lang="en-US" sz="2400" dirty="0">
                <a:latin typeface="Courier New" charset="0"/>
                <a:ea typeface="Courier New" charset="0"/>
                <a:cs typeface="Courier New" charset="0"/>
              </a:rPr>
              <a:t>] = </a:t>
            </a:r>
            <a:r>
              <a:rPr lang="en-US" sz="2400" dirty="0" smtClean="0">
                <a:latin typeface="Courier New" charset="0"/>
                <a:ea typeface="Courier New" charset="0"/>
                <a:cs typeface="Courier New" charset="0"/>
              </a:rPr>
              <a:t>R[rs1] </a:t>
            </a:r>
            <a:r>
              <a:rPr lang="en-US" sz="2400" dirty="0">
                <a:latin typeface="Courier New" charset="0"/>
                <a:ea typeface="Courier New" charset="0"/>
                <a:cs typeface="Courier New" charset="0"/>
              </a:rPr>
              <a:t>– </a:t>
            </a:r>
            <a:r>
              <a:rPr lang="en-US" sz="2400" dirty="0" smtClean="0">
                <a:latin typeface="Courier New" charset="0"/>
                <a:ea typeface="Courier New" charset="0"/>
                <a:cs typeface="Courier New" charset="0"/>
              </a:rPr>
              <a:t>R[rs2]; </a:t>
            </a:r>
            <a:r>
              <a:rPr lang="en-US" sz="2400" dirty="0">
                <a:latin typeface="Courier New" charset="0"/>
                <a:ea typeface="Courier New" charset="0"/>
                <a:cs typeface="Courier New" charset="0"/>
              </a:rPr>
              <a:t>... 	</a:t>
            </a:r>
          </a:p>
          <a:p>
            <a:pPr lvl="1">
              <a:buFont typeface="Arial" charset="0"/>
              <a:buNone/>
            </a:pPr>
            <a:r>
              <a:rPr lang="en-US" sz="2400" dirty="0">
                <a:latin typeface="Courier New" charset="0"/>
                <a:ea typeface="Courier New" charset="0"/>
                <a:cs typeface="Courier New" charset="0"/>
              </a:rPr>
              <a:t>ORI	 R[</a:t>
            </a:r>
            <a:r>
              <a:rPr lang="en-US" sz="2400" dirty="0" err="1">
                <a:latin typeface="Courier New" charset="0"/>
                <a:ea typeface="Courier New" charset="0"/>
                <a:cs typeface="Courier New" charset="0"/>
              </a:rPr>
              <a:t>rt</a:t>
            </a:r>
            <a:r>
              <a:rPr lang="en-US" sz="2400" dirty="0">
                <a:latin typeface="Courier New" charset="0"/>
                <a:ea typeface="Courier New" charset="0"/>
                <a:cs typeface="Courier New" charset="0"/>
              </a:rPr>
              <a:t>] = </a:t>
            </a:r>
            <a:r>
              <a:rPr lang="en-US" sz="2400" dirty="0" smtClean="0">
                <a:latin typeface="Courier New" charset="0"/>
                <a:ea typeface="Courier New" charset="0"/>
                <a:cs typeface="Courier New" charset="0"/>
              </a:rPr>
              <a:t>R[rs1] </a:t>
            </a:r>
            <a:r>
              <a:rPr lang="en-US" sz="2400" dirty="0">
                <a:latin typeface="Courier New" charset="0"/>
                <a:ea typeface="Courier New" charset="0"/>
                <a:cs typeface="Courier New" charset="0"/>
              </a:rPr>
              <a:t>| </a:t>
            </a:r>
            <a:r>
              <a:rPr lang="en-US" sz="2400" dirty="0" err="1" smtClean="0">
                <a:latin typeface="Courier New" charset="0"/>
                <a:ea typeface="Courier New" charset="0"/>
                <a:cs typeface="Courier New" charset="0"/>
              </a:rPr>
              <a:t>sign_ext</a:t>
            </a:r>
            <a:r>
              <a:rPr lang="en-US" sz="2400" dirty="0" smtClean="0">
                <a:latin typeface="Courier New" charset="0"/>
                <a:ea typeface="Courier New" charset="0"/>
                <a:cs typeface="Courier New" charset="0"/>
              </a:rPr>
              <a:t>(Imm12)... </a:t>
            </a:r>
            <a:endParaRPr lang="en-US" sz="2400" dirty="0">
              <a:latin typeface="Courier New" charset="0"/>
              <a:ea typeface="Courier New" charset="0"/>
              <a:cs typeface="Courier New" charset="0"/>
            </a:endParaRPr>
          </a:p>
          <a:p>
            <a:pPr lvl="1">
              <a:buFont typeface="Arial" charset="0"/>
              <a:buNone/>
            </a:pPr>
            <a:r>
              <a:rPr lang="en-US" sz="2400" dirty="0">
                <a:latin typeface="Courier New" charset="0"/>
                <a:ea typeface="Courier New" charset="0"/>
                <a:cs typeface="Courier New" charset="0"/>
              </a:rPr>
              <a:t>BEQ	 if ( </a:t>
            </a:r>
            <a:r>
              <a:rPr lang="en-US" sz="2400" dirty="0" err="1">
                <a:latin typeface="Courier New" charset="0"/>
                <a:ea typeface="Courier New" charset="0"/>
                <a:cs typeface="Courier New" charset="0"/>
              </a:rPr>
              <a:t>R[rs</a:t>
            </a:r>
            <a:r>
              <a:rPr lang="en-US" sz="2400" dirty="0">
                <a:latin typeface="Courier New" charset="0"/>
                <a:ea typeface="Courier New" charset="0"/>
                <a:cs typeface="Courier New" charset="0"/>
              </a:rPr>
              <a:t>] == </a:t>
            </a:r>
            <a:r>
              <a:rPr lang="en-US" sz="2400" dirty="0" err="1">
                <a:latin typeface="Courier New" charset="0"/>
                <a:ea typeface="Courier New" charset="0"/>
                <a:cs typeface="Courier New" charset="0"/>
              </a:rPr>
              <a:t>R[rt</a:t>
            </a:r>
            <a:r>
              <a:rPr lang="en-US" sz="2400" dirty="0">
                <a:latin typeface="Courier New" charset="0"/>
                <a:ea typeface="Courier New" charset="0"/>
                <a:cs typeface="Courier New" charset="0"/>
              </a:rPr>
              <a:t>] )...</a:t>
            </a:r>
            <a:r>
              <a:rPr lang="en-US" dirty="0" smtClean="0"/>
              <a:t> </a:t>
            </a:r>
          </a:p>
          <a:p>
            <a:r>
              <a:rPr lang="en-US" dirty="0" smtClean="0"/>
              <a:t>Test to see if output == 0 for any ALU operation gives == test. How?</a:t>
            </a:r>
          </a:p>
          <a:p>
            <a:r>
              <a:rPr lang="en-US" dirty="0" smtClean="0"/>
              <a:t>P&amp;H Ch. 4 also adds AND, 64 bit LD/SD instructions</a:t>
            </a:r>
          </a:p>
          <a:p>
            <a:r>
              <a:rPr lang="en-US" dirty="0" smtClean="0"/>
              <a:t>ALU from Appendix A, Section A.5</a:t>
            </a:r>
          </a:p>
        </p:txBody>
      </p:sp>
      <p:sp>
        <p:nvSpPr>
          <p:cNvPr id="4" name="Date Placeholder 3"/>
          <p:cNvSpPr>
            <a:spLocks noGrp="1"/>
          </p:cNvSpPr>
          <p:nvPr>
            <p:ph type="dt" sz="quarter" idx="10"/>
          </p:nvPr>
        </p:nvSpPr>
        <p:spPr/>
        <p:txBody>
          <a:bodyPr/>
          <a:lstStyle/>
          <a:p>
            <a:pPr>
              <a:defRPr/>
            </a:pPr>
            <a:fld id="{5F0D11DA-5C7A-C04B-9AA9-E0439452C1D8}" type="datetime1">
              <a:rPr lang="en-US" smtClean="0"/>
              <a:pPr>
                <a:defRPr/>
              </a:pPr>
              <a:t>10/5/17</a:t>
            </a:fld>
            <a:endParaRPr lang="en-US"/>
          </a:p>
        </p:txBody>
      </p:sp>
      <p:sp>
        <p:nvSpPr>
          <p:cNvPr id="5" name="Slide Number Placeholder 4"/>
          <p:cNvSpPr>
            <a:spLocks noGrp="1"/>
          </p:cNvSpPr>
          <p:nvPr>
            <p:ph type="sldNum" sz="quarter" idx="12"/>
          </p:nvPr>
        </p:nvSpPr>
        <p:spPr/>
        <p:txBody>
          <a:bodyPr/>
          <a:lstStyle/>
          <a:p>
            <a:pPr>
              <a:defRPr/>
            </a:pPr>
            <a:fld id="{8A57BE66-C2AB-7F44-98E5-C47ACABEB814}" type="slidenum">
              <a:rPr lang="en-US" smtClean="0"/>
              <a:pPr>
                <a:defRPr/>
              </a:pPr>
              <a:t>62</a:t>
            </a:fld>
            <a:endParaRPr lang="en-US"/>
          </a:p>
        </p:txBody>
      </p:sp>
      <p:sp>
        <p:nvSpPr>
          <p:cNvPr id="6" name="Footer Placeholder 5"/>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38932468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0063" y="274638"/>
            <a:ext cx="8686800" cy="1143000"/>
          </a:xfrm>
        </p:spPr>
        <p:txBody>
          <a:bodyPr/>
          <a:lstStyle/>
          <a:p>
            <a:r>
              <a:rPr lang="en-US" smtClean="0"/>
              <a:t>Storage Element: Idealized Memory</a:t>
            </a:r>
          </a:p>
        </p:txBody>
      </p:sp>
      <p:sp>
        <p:nvSpPr>
          <p:cNvPr id="52227" name="Rectangle 3"/>
          <p:cNvSpPr>
            <a:spLocks noGrp="1" noChangeArrowheads="1"/>
          </p:cNvSpPr>
          <p:nvPr>
            <p:ph type="body" idx="1"/>
          </p:nvPr>
        </p:nvSpPr>
        <p:spPr/>
        <p:txBody>
          <a:bodyPr>
            <a:normAutofit fontScale="92500" lnSpcReduction="20000"/>
          </a:bodyPr>
          <a:lstStyle/>
          <a:p>
            <a:pPr>
              <a:defRPr/>
            </a:pPr>
            <a:r>
              <a:rPr lang="en-US" dirty="0" smtClean="0"/>
              <a:t>Memory (idealized)</a:t>
            </a:r>
          </a:p>
          <a:p>
            <a:pPr lvl="1">
              <a:defRPr/>
            </a:pPr>
            <a:r>
              <a:rPr lang="en-US" dirty="0" smtClean="0"/>
              <a:t>One input bus: Data In</a:t>
            </a:r>
          </a:p>
          <a:p>
            <a:pPr lvl="1">
              <a:defRPr/>
            </a:pPr>
            <a:r>
              <a:rPr lang="en-US" dirty="0" smtClean="0"/>
              <a:t>One output bus: Data Out</a:t>
            </a:r>
          </a:p>
          <a:p>
            <a:pPr>
              <a:defRPr/>
            </a:pPr>
            <a:r>
              <a:rPr lang="en-US" dirty="0" smtClean="0"/>
              <a:t>Memory word is found by:</a:t>
            </a:r>
          </a:p>
          <a:p>
            <a:pPr lvl="1">
              <a:defRPr/>
            </a:pPr>
            <a:r>
              <a:rPr lang="en-US" dirty="0" smtClean="0"/>
              <a:t>Address selects the word to put on Data Out</a:t>
            </a:r>
          </a:p>
          <a:p>
            <a:pPr lvl="1">
              <a:defRPr/>
            </a:pPr>
            <a:r>
              <a:rPr lang="en-US" dirty="0" smtClean="0"/>
              <a:t>Write Enable = 1: address selects the memory</a:t>
            </a:r>
            <a:br>
              <a:rPr lang="en-US" dirty="0" smtClean="0"/>
            </a:br>
            <a:r>
              <a:rPr lang="en-US" dirty="0" smtClean="0"/>
              <a:t>word to be written via the Data In bus</a:t>
            </a:r>
          </a:p>
          <a:p>
            <a:pPr>
              <a:defRPr/>
            </a:pPr>
            <a:r>
              <a:rPr lang="en-US" dirty="0" smtClean="0"/>
              <a:t>Clock input (CLK) </a:t>
            </a:r>
          </a:p>
          <a:p>
            <a:pPr lvl="1">
              <a:defRPr/>
            </a:pPr>
            <a:r>
              <a:rPr lang="en-US" dirty="0" smtClean="0"/>
              <a:t>CLK input is a factor ONLY during write operation</a:t>
            </a:r>
          </a:p>
          <a:p>
            <a:pPr lvl="1">
              <a:defRPr/>
            </a:pPr>
            <a:r>
              <a:rPr lang="en-US" dirty="0" smtClean="0"/>
              <a:t>During read operation, behaves as a combinational logic block: Address valid </a:t>
            </a:r>
            <a:r>
              <a:rPr lang="en-US" dirty="0" err="1" smtClean="0">
                <a:sym typeface="Symbol" charset="2"/>
              </a:rPr>
              <a:t></a:t>
            </a:r>
            <a:r>
              <a:rPr lang="en-US" dirty="0" smtClean="0"/>
              <a:t> Data Out valid after “access time”</a:t>
            </a:r>
          </a:p>
        </p:txBody>
      </p:sp>
      <p:sp>
        <p:nvSpPr>
          <p:cNvPr id="21" name="Date Placeholder 20"/>
          <p:cNvSpPr>
            <a:spLocks noGrp="1"/>
          </p:cNvSpPr>
          <p:nvPr>
            <p:ph type="dt" sz="quarter" idx="10"/>
          </p:nvPr>
        </p:nvSpPr>
        <p:spPr/>
        <p:txBody>
          <a:bodyPr/>
          <a:lstStyle/>
          <a:p>
            <a:pPr>
              <a:defRPr/>
            </a:pPr>
            <a:fld id="{F11B1F9D-FE47-B04C-BDAA-8FA4D7373CCF}" type="datetime1">
              <a:rPr lang="en-US" smtClean="0"/>
              <a:pPr>
                <a:defRPr/>
              </a:pPr>
              <a:t>10/5/17</a:t>
            </a:fld>
            <a:endParaRPr lang="en-US"/>
          </a:p>
        </p:txBody>
      </p:sp>
      <p:sp>
        <p:nvSpPr>
          <p:cNvPr id="23" name="Footer Placeholder 22"/>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22" name="Slide Number Placeholder 21"/>
          <p:cNvSpPr>
            <a:spLocks noGrp="1"/>
          </p:cNvSpPr>
          <p:nvPr>
            <p:ph type="sldNum" sz="quarter" idx="12"/>
          </p:nvPr>
        </p:nvSpPr>
        <p:spPr/>
        <p:txBody>
          <a:bodyPr/>
          <a:lstStyle/>
          <a:p>
            <a:pPr>
              <a:defRPr/>
            </a:pPr>
            <a:fld id="{13868940-2CCB-794F-B4F5-1BFACDADE08D}" type="slidenum">
              <a:rPr lang="en-US" smtClean="0"/>
              <a:pPr>
                <a:defRPr/>
              </a:pPr>
              <a:t>63</a:t>
            </a:fld>
            <a:endParaRPr lang="en-US"/>
          </a:p>
        </p:txBody>
      </p:sp>
      <p:sp>
        <p:nvSpPr>
          <p:cNvPr id="52228" name="Rectangle 4"/>
          <p:cNvSpPr>
            <a:spLocks noChangeArrowheads="1"/>
          </p:cNvSpPr>
          <p:nvPr/>
        </p:nvSpPr>
        <p:spPr bwMode="auto">
          <a:xfrm>
            <a:off x="6864351" y="2609851"/>
            <a:ext cx="5048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Clk</a:t>
            </a:r>
          </a:p>
        </p:txBody>
      </p:sp>
      <p:sp>
        <p:nvSpPr>
          <p:cNvPr id="52229" name="Rectangle 5"/>
          <p:cNvSpPr>
            <a:spLocks noChangeArrowheads="1"/>
          </p:cNvSpPr>
          <p:nvPr/>
        </p:nvSpPr>
        <p:spPr bwMode="auto">
          <a:xfrm>
            <a:off x="6773863" y="1935164"/>
            <a:ext cx="94615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a:t>Data In</a:t>
            </a:r>
          </a:p>
        </p:txBody>
      </p:sp>
      <p:sp>
        <p:nvSpPr>
          <p:cNvPr id="52230" name="Rectangle 6"/>
          <p:cNvSpPr>
            <a:spLocks noChangeArrowheads="1"/>
          </p:cNvSpPr>
          <p:nvPr/>
        </p:nvSpPr>
        <p:spPr bwMode="auto">
          <a:xfrm>
            <a:off x="7858126" y="1809750"/>
            <a:ext cx="1431925" cy="121285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p>
        </p:txBody>
      </p:sp>
      <p:sp>
        <p:nvSpPr>
          <p:cNvPr id="52231" name="Rectangle 7"/>
          <p:cNvSpPr>
            <a:spLocks noChangeArrowheads="1"/>
          </p:cNvSpPr>
          <p:nvPr/>
        </p:nvSpPr>
        <p:spPr bwMode="auto">
          <a:xfrm>
            <a:off x="6967538" y="1217614"/>
            <a:ext cx="155416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Write Enable</a:t>
            </a:r>
          </a:p>
        </p:txBody>
      </p:sp>
      <p:sp>
        <p:nvSpPr>
          <p:cNvPr id="52232" name="Line 8"/>
          <p:cNvSpPr>
            <a:spLocks noChangeShapeType="1"/>
          </p:cNvSpPr>
          <p:nvPr/>
        </p:nvSpPr>
        <p:spPr bwMode="auto">
          <a:xfrm flipH="1">
            <a:off x="6858000" y="2330450"/>
            <a:ext cx="1003300" cy="0"/>
          </a:xfrm>
          <a:prstGeom prst="line">
            <a:avLst/>
          </a:prstGeom>
          <a:noFill/>
          <a:ln w="12700">
            <a:solidFill>
              <a:schemeClr val="tx1"/>
            </a:solidFill>
            <a:round/>
            <a:headEnd type="triangle" w="med" len="med"/>
            <a:tailEnd/>
          </a:ln>
        </p:spPr>
        <p:txBody>
          <a:bodyPr wrap="none" anchor="ctr">
            <a:prstTxWarp prst="textNoShape">
              <a:avLst/>
            </a:prstTxWarp>
          </a:bodyPr>
          <a:lstStyle/>
          <a:p>
            <a:pPr>
              <a:defRPr/>
            </a:pPr>
            <a:endParaRPr lang="en-US"/>
          </a:p>
        </p:txBody>
      </p:sp>
      <p:sp>
        <p:nvSpPr>
          <p:cNvPr id="52233" name="Line 9"/>
          <p:cNvSpPr>
            <a:spLocks noChangeShapeType="1"/>
          </p:cNvSpPr>
          <p:nvPr/>
        </p:nvSpPr>
        <p:spPr bwMode="auto">
          <a:xfrm flipH="1">
            <a:off x="7391400" y="2260600"/>
            <a:ext cx="88900" cy="1397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2234" name="Rectangle 10"/>
          <p:cNvSpPr>
            <a:spLocks noChangeArrowheads="1"/>
          </p:cNvSpPr>
          <p:nvPr/>
        </p:nvSpPr>
        <p:spPr bwMode="auto">
          <a:xfrm>
            <a:off x="7078663" y="2286001"/>
            <a:ext cx="4429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32</a:t>
            </a:r>
          </a:p>
        </p:txBody>
      </p:sp>
      <p:sp>
        <p:nvSpPr>
          <p:cNvPr id="52235" name="Line 11"/>
          <p:cNvSpPr>
            <a:spLocks noChangeShapeType="1"/>
          </p:cNvSpPr>
          <p:nvPr/>
        </p:nvSpPr>
        <p:spPr bwMode="auto">
          <a:xfrm>
            <a:off x="9309100" y="2330450"/>
            <a:ext cx="12827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p>
        </p:txBody>
      </p:sp>
      <p:sp>
        <p:nvSpPr>
          <p:cNvPr id="52236" name="Line 12"/>
          <p:cNvSpPr>
            <a:spLocks noChangeShapeType="1"/>
          </p:cNvSpPr>
          <p:nvPr/>
        </p:nvSpPr>
        <p:spPr bwMode="auto">
          <a:xfrm flipH="1">
            <a:off x="10134600" y="2260600"/>
            <a:ext cx="88900" cy="1397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2237" name="Rectangle 13"/>
          <p:cNvSpPr>
            <a:spLocks noChangeArrowheads="1"/>
          </p:cNvSpPr>
          <p:nvPr/>
        </p:nvSpPr>
        <p:spPr bwMode="auto">
          <a:xfrm>
            <a:off x="9745663" y="2286001"/>
            <a:ext cx="4429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32</a:t>
            </a:r>
          </a:p>
        </p:txBody>
      </p:sp>
      <p:sp>
        <p:nvSpPr>
          <p:cNvPr id="52238" name="Rectangle 14"/>
          <p:cNvSpPr>
            <a:spLocks noChangeArrowheads="1"/>
          </p:cNvSpPr>
          <p:nvPr/>
        </p:nvSpPr>
        <p:spPr bwMode="auto">
          <a:xfrm>
            <a:off x="9288464" y="1935164"/>
            <a:ext cx="1081087"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err="1"/>
              <a:t>DataOut</a:t>
            </a:r>
            <a:endParaRPr lang="en-US" sz="2000" dirty="0"/>
          </a:p>
        </p:txBody>
      </p:sp>
      <p:sp>
        <p:nvSpPr>
          <p:cNvPr id="52239" name="Line 15"/>
          <p:cNvSpPr>
            <a:spLocks noChangeShapeType="1"/>
          </p:cNvSpPr>
          <p:nvPr/>
        </p:nvSpPr>
        <p:spPr bwMode="auto">
          <a:xfrm flipV="1">
            <a:off x="8159750" y="1562100"/>
            <a:ext cx="0" cy="2413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2240" name="Line 16"/>
          <p:cNvSpPr>
            <a:spLocks noChangeShapeType="1"/>
          </p:cNvSpPr>
          <p:nvPr/>
        </p:nvSpPr>
        <p:spPr bwMode="auto">
          <a:xfrm flipH="1">
            <a:off x="7385050" y="2838450"/>
            <a:ext cx="4699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2241" name="Line 17"/>
          <p:cNvSpPr>
            <a:spLocks noChangeShapeType="1"/>
          </p:cNvSpPr>
          <p:nvPr/>
        </p:nvSpPr>
        <p:spPr bwMode="auto">
          <a:xfrm>
            <a:off x="8693150" y="1346200"/>
            <a:ext cx="0" cy="4445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2242" name="Rectangle 18"/>
          <p:cNvSpPr>
            <a:spLocks noChangeArrowheads="1"/>
          </p:cNvSpPr>
          <p:nvPr/>
        </p:nvSpPr>
        <p:spPr bwMode="auto">
          <a:xfrm>
            <a:off x="8678863" y="1219201"/>
            <a:ext cx="10144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Address</a:t>
            </a:r>
          </a:p>
        </p:txBody>
      </p:sp>
      <p:sp>
        <p:nvSpPr>
          <p:cNvPr id="52243" name="Line 19"/>
          <p:cNvSpPr>
            <a:spLocks noChangeShapeType="1"/>
          </p:cNvSpPr>
          <p:nvPr/>
        </p:nvSpPr>
        <p:spPr bwMode="auto">
          <a:xfrm>
            <a:off x="7854950" y="2762250"/>
            <a:ext cx="152400" cy="762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
        <p:nvSpPr>
          <p:cNvPr id="52244" name="Line 20"/>
          <p:cNvSpPr>
            <a:spLocks noChangeShapeType="1"/>
          </p:cNvSpPr>
          <p:nvPr/>
        </p:nvSpPr>
        <p:spPr bwMode="auto">
          <a:xfrm flipH="1">
            <a:off x="7854950" y="2838450"/>
            <a:ext cx="152400" cy="762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Tree>
    <p:extLst>
      <p:ext uri="{BB962C8B-B14F-4D97-AF65-F5344CB8AC3E}">
        <p14:creationId xmlns:p14="http://schemas.microsoft.com/office/powerpoint/2010/main" val="424383237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62100" y="274638"/>
            <a:ext cx="9144000" cy="1143000"/>
          </a:xfrm>
        </p:spPr>
        <p:txBody>
          <a:bodyPr/>
          <a:lstStyle/>
          <a:p>
            <a:r>
              <a:rPr lang="en-US" sz="4000"/>
              <a:t>Storage Element: Register (Building Block)</a:t>
            </a:r>
          </a:p>
        </p:txBody>
      </p:sp>
      <p:sp>
        <p:nvSpPr>
          <p:cNvPr id="39939" name="Rectangle 3"/>
          <p:cNvSpPr>
            <a:spLocks noGrp="1" noChangeArrowheads="1"/>
          </p:cNvSpPr>
          <p:nvPr>
            <p:ph type="body" idx="1"/>
          </p:nvPr>
        </p:nvSpPr>
        <p:spPr/>
        <p:txBody>
          <a:bodyPr/>
          <a:lstStyle/>
          <a:p>
            <a:r>
              <a:rPr lang="en-US" dirty="0" smtClean="0"/>
              <a:t>Similar to D Flip Flop except</a:t>
            </a:r>
          </a:p>
          <a:p>
            <a:pPr lvl="1"/>
            <a:r>
              <a:rPr lang="en-US" dirty="0" smtClean="0"/>
              <a:t>N-bit input and output</a:t>
            </a:r>
          </a:p>
          <a:p>
            <a:pPr lvl="1"/>
            <a:r>
              <a:rPr lang="en-US" dirty="0" smtClean="0"/>
              <a:t>Write Enable input</a:t>
            </a:r>
          </a:p>
          <a:p>
            <a:r>
              <a:rPr lang="en-US" dirty="0" smtClean="0"/>
              <a:t>Write Enable:</a:t>
            </a:r>
          </a:p>
          <a:p>
            <a:pPr lvl="1"/>
            <a:r>
              <a:rPr lang="en-US" dirty="0" smtClean="0"/>
              <a:t>Negated (or </a:t>
            </a:r>
            <a:r>
              <a:rPr lang="en-US" dirty="0" err="1" smtClean="0"/>
              <a:t>deasserted</a:t>
            </a:r>
            <a:r>
              <a:rPr lang="en-US" dirty="0" smtClean="0"/>
              <a:t>) (0): Data Out will not change</a:t>
            </a:r>
          </a:p>
          <a:p>
            <a:pPr lvl="1"/>
            <a:r>
              <a:rPr lang="en-US" dirty="0" smtClean="0"/>
              <a:t>Asserted (1): Data Out will become Data In on rising edge of clock</a:t>
            </a:r>
          </a:p>
        </p:txBody>
      </p:sp>
      <p:grpSp>
        <p:nvGrpSpPr>
          <p:cNvPr id="2" name="Group 4"/>
          <p:cNvGrpSpPr>
            <a:grpSpLocks/>
          </p:cNvGrpSpPr>
          <p:nvPr/>
        </p:nvGrpSpPr>
        <p:grpSpPr bwMode="auto">
          <a:xfrm>
            <a:off x="7696200" y="1260476"/>
            <a:ext cx="2719388" cy="2530475"/>
            <a:chOff x="3888" y="960"/>
            <a:chExt cx="1713" cy="1594"/>
          </a:xfrm>
        </p:grpSpPr>
        <p:sp>
          <p:nvSpPr>
            <p:cNvPr id="54280" name="Rectangle 5"/>
            <p:cNvSpPr>
              <a:spLocks noChangeArrowheads="1"/>
            </p:cNvSpPr>
            <p:nvPr/>
          </p:nvSpPr>
          <p:spPr bwMode="auto">
            <a:xfrm>
              <a:off x="4626" y="2304"/>
              <a:ext cx="294" cy="2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clk</a:t>
              </a:r>
            </a:p>
          </p:txBody>
        </p:sp>
        <p:sp>
          <p:nvSpPr>
            <p:cNvPr id="54281" name="Rectangle 6"/>
            <p:cNvSpPr>
              <a:spLocks noChangeArrowheads="1"/>
            </p:cNvSpPr>
            <p:nvPr/>
          </p:nvSpPr>
          <p:spPr bwMode="auto">
            <a:xfrm>
              <a:off x="3888" y="1474"/>
              <a:ext cx="595" cy="2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Data In</a:t>
              </a:r>
            </a:p>
          </p:txBody>
        </p:sp>
        <p:sp>
          <p:nvSpPr>
            <p:cNvPr id="54282" name="Rectangle 7"/>
            <p:cNvSpPr>
              <a:spLocks noChangeArrowheads="1"/>
            </p:cNvSpPr>
            <p:nvPr/>
          </p:nvSpPr>
          <p:spPr bwMode="auto">
            <a:xfrm>
              <a:off x="4675" y="1374"/>
              <a:ext cx="166" cy="748"/>
            </a:xfrm>
            <a:prstGeom prst="rect">
              <a:avLst/>
            </a:prstGeom>
            <a:noFill/>
            <a:ln w="50800">
              <a:solidFill>
                <a:schemeClr val="tx1"/>
              </a:solidFill>
              <a:miter lim="800000"/>
              <a:headEnd/>
              <a:tailEnd/>
            </a:ln>
          </p:spPr>
          <p:txBody>
            <a:bodyPr wrap="none" anchor="ctr">
              <a:prstTxWarp prst="textNoShape">
                <a:avLst/>
              </a:prstTxWarp>
            </a:bodyPr>
            <a:lstStyle/>
            <a:p>
              <a:pPr>
                <a:defRPr/>
              </a:pPr>
              <a:endParaRPr lang="en-US"/>
            </a:p>
          </p:txBody>
        </p:sp>
        <p:sp>
          <p:nvSpPr>
            <p:cNvPr id="54283" name="Line 8"/>
            <p:cNvSpPr>
              <a:spLocks noChangeShapeType="1"/>
            </p:cNvSpPr>
            <p:nvPr/>
          </p:nvSpPr>
          <p:spPr bwMode="auto">
            <a:xfrm flipH="1">
              <a:off x="4761" y="2124"/>
              <a:ext cx="0" cy="192"/>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54284" name="Rectangle 9"/>
            <p:cNvSpPr>
              <a:spLocks noChangeArrowheads="1"/>
            </p:cNvSpPr>
            <p:nvPr/>
          </p:nvSpPr>
          <p:spPr bwMode="auto">
            <a:xfrm>
              <a:off x="4272" y="960"/>
              <a:ext cx="974" cy="2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Write Enable</a:t>
              </a:r>
            </a:p>
          </p:txBody>
        </p:sp>
        <p:sp>
          <p:nvSpPr>
            <p:cNvPr id="54285" name="Line 10"/>
            <p:cNvSpPr>
              <a:spLocks noChangeShapeType="1"/>
            </p:cNvSpPr>
            <p:nvPr/>
          </p:nvSpPr>
          <p:spPr bwMode="auto">
            <a:xfrm flipH="1">
              <a:off x="3937" y="1742"/>
              <a:ext cx="736"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a:p>
          </p:txBody>
        </p:sp>
        <p:sp>
          <p:nvSpPr>
            <p:cNvPr id="54286" name="Line 11"/>
            <p:cNvSpPr>
              <a:spLocks noChangeShapeType="1"/>
            </p:cNvSpPr>
            <p:nvPr/>
          </p:nvSpPr>
          <p:spPr bwMode="auto">
            <a:xfrm flipH="1">
              <a:off x="4277" y="1698"/>
              <a:ext cx="56" cy="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4287" name="Rectangle 12"/>
            <p:cNvSpPr>
              <a:spLocks noChangeArrowheads="1"/>
            </p:cNvSpPr>
            <p:nvPr/>
          </p:nvSpPr>
          <p:spPr bwMode="auto">
            <a:xfrm>
              <a:off x="4176" y="1776"/>
              <a:ext cx="219" cy="2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N</a:t>
              </a:r>
            </a:p>
          </p:txBody>
        </p:sp>
        <p:sp>
          <p:nvSpPr>
            <p:cNvPr id="54288" name="Line 13"/>
            <p:cNvSpPr>
              <a:spLocks noChangeShapeType="1"/>
            </p:cNvSpPr>
            <p:nvPr/>
          </p:nvSpPr>
          <p:spPr bwMode="auto">
            <a:xfrm>
              <a:off x="4848" y="1742"/>
              <a:ext cx="704"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p>
          </p:txBody>
        </p:sp>
        <p:sp>
          <p:nvSpPr>
            <p:cNvPr id="54289" name="Line 14"/>
            <p:cNvSpPr>
              <a:spLocks noChangeShapeType="1"/>
            </p:cNvSpPr>
            <p:nvPr/>
          </p:nvSpPr>
          <p:spPr bwMode="auto">
            <a:xfrm flipH="1">
              <a:off x="5189" y="1698"/>
              <a:ext cx="56" cy="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4290" name="Rectangle 15"/>
            <p:cNvSpPr>
              <a:spLocks noChangeArrowheads="1"/>
            </p:cNvSpPr>
            <p:nvPr/>
          </p:nvSpPr>
          <p:spPr bwMode="auto">
            <a:xfrm>
              <a:off x="5098" y="1776"/>
              <a:ext cx="219" cy="2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N</a:t>
              </a:r>
            </a:p>
          </p:txBody>
        </p:sp>
        <p:sp>
          <p:nvSpPr>
            <p:cNvPr id="54291" name="Rectangle 16"/>
            <p:cNvSpPr>
              <a:spLocks noChangeArrowheads="1"/>
            </p:cNvSpPr>
            <p:nvPr/>
          </p:nvSpPr>
          <p:spPr bwMode="auto">
            <a:xfrm>
              <a:off x="4896" y="1474"/>
              <a:ext cx="705" cy="2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Data Out</a:t>
              </a:r>
            </a:p>
          </p:txBody>
        </p:sp>
        <p:sp>
          <p:nvSpPr>
            <p:cNvPr id="54292" name="Line 17"/>
            <p:cNvSpPr>
              <a:spLocks noChangeShapeType="1"/>
            </p:cNvSpPr>
            <p:nvPr/>
          </p:nvSpPr>
          <p:spPr bwMode="auto">
            <a:xfrm flipV="1">
              <a:off x="4761" y="1168"/>
              <a:ext cx="0" cy="194"/>
            </a:xfrm>
            <a:prstGeom prst="line">
              <a:avLst/>
            </a:prstGeom>
            <a:noFill/>
            <a:ln w="28575">
              <a:solidFill>
                <a:schemeClr val="tx1"/>
              </a:solidFill>
              <a:round/>
              <a:headEnd/>
              <a:tailEnd/>
            </a:ln>
          </p:spPr>
          <p:txBody>
            <a:bodyPr wrap="none" anchor="ctr">
              <a:prstTxWarp prst="textNoShape">
                <a:avLst/>
              </a:prstTxWarp>
            </a:bodyPr>
            <a:lstStyle/>
            <a:p>
              <a:pPr>
                <a:defRPr/>
              </a:pPr>
              <a:endParaRPr lang="en-US"/>
            </a:p>
          </p:txBody>
        </p:sp>
        <p:sp>
          <p:nvSpPr>
            <p:cNvPr id="54293" name="Line 18"/>
            <p:cNvSpPr>
              <a:spLocks noChangeShapeType="1"/>
            </p:cNvSpPr>
            <p:nvPr/>
          </p:nvSpPr>
          <p:spPr bwMode="auto">
            <a:xfrm flipV="1">
              <a:off x="4704" y="2016"/>
              <a:ext cx="48" cy="96"/>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
          <p:nvSpPr>
            <p:cNvPr id="54294" name="Line 19"/>
            <p:cNvSpPr>
              <a:spLocks noChangeShapeType="1"/>
            </p:cNvSpPr>
            <p:nvPr/>
          </p:nvSpPr>
          <p:spPr bwMode="auto">
            <a:xfrm>
              <a:off x="4752" y="2016"/>
              <a:ext cx="48" cy="96"/>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grpSp>
      <p:sp>
        <p:nvSpPr>
          <p:cNvPr id="20" name="Date Placeholder 19"/>
          <p:cNvSpPr>
            <a:spLocks noGrp="1"/>
          </p:cNvSpPr>
          <p:nvPr>
            <p:ph type="dt" sz="quarter" idx="10"/>
          </p:nvPr>
        </p:nvSpPr>
        <p:spPr/>
        <p:txBody>
          <a:bodyPr/>
          <a:lstStyle/>
          <a:p>
            <a:pPr>
              <a:defRPr/>
            </a:pPr>
            <a:fld id="{4BD7C07F-82F8-5D4C-B106-CA4F2675869D}" type="datetime1">
              <a:rPr lang="en-US" smtClean="0"/>
              <a:pPr>
                <a:defRPr/>
              </a:pPr>
              <a:t>10/5/17</a:t>
            </a:fld>
            <a:endParaRPr lang="en-US"/>
          </a:p>
        </p:txBody>
      </p:sp>
      <p:sp>
        <p:nvSpPr>
          <p:cNvPr id="21" name="Slide Number Placeholder 20"/>
          <p:cNvSpPr>
            <a:spLocks noGrp="1"/>
          </p:cNvSpPr>
          <p:nvPr>
            <p:ph type="sldNum" sz="quarter" idx="12"/>
          </p:nvPr>
        </p:nvSpPr>
        <p:spPr/>
        <p:txBody>
          <a:bodyPr/>
          <a:lstStyle/>
          <a:p>
            <a:pPr>
              <a:defRPr/>
            </a:pPr>
            <a:fld id="{66F0D781-9676-7642-909E-2802D4B6A55E}" type="slidenum">
              <a:rPr lang="en-US" smtClean="0"/>
              <a:pPr>
                <a:defRPr/>
              </a:pPr>
              <a:t>64</a:t>
            </a:fld>
            <a:endParaRPr lang="en-US"/>
          </a:p>
        </p:txBody>
      </p:sp>
      <p:sp>
        <p:nvSpPr>
          <p:cNvPr id="22" name="Footer Placeholder 21"/>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299915962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mtClean="0"/>
              <a:t>Storage Element: Register File</a:t>
            </a:r>
          </a:p>
        </p:txBody>
      </p:sp>
      <p:sp>
        <p:nvSpPr>
          <p:cNvPr id="56323" name="Rectangle 3"/>
          <p:cNvSpPr>
            <a:spLocks noGrp="1" noChangeArrowheads="1"/>
          </p:cNvSpPr>
          <p:nvPr>
            <p:ph type="body" idx="1"/>
          </p:nvPr>
        </p:nvSpPr>
        <p:spPr/>
        <p:txBody>
          <a:bodyPr>
            <a:normAutofit fontScale="77500" lnSpcReduction="20000"/>
          </a:bodyPr>
          <a:lstStyle/>
          <a:p>
            <a:pPr>
              <a:defRPr/>
            </a:pPr>
            <a:r>
              <a:rPr lang="en-US" dirty="0" smtClean="0"/>
              <a:t>Register File consists of 32 registers:</a:t>
            </a:r>
          </a:p>
          <a:p>
            <a:pPr lvl="1">
              <a:defRPr/>
            </a:pPr>
            <a:r>
              <a:rPr lang="en-US" dirty="0" smtClean="0"/>
              <a:t>Two 32-bit output busses:</a:t>
            </a:r>
          </a:p>
          <a:p>
            <a:pPr lvl="1">
              <a:buFont typeface="Arial" charset="0"/>
              <a:buNone/>
              <a:defRPr/>
            </a:pPr>
            <a:r>
              <a:rPr lang="en-US" dirty="0" smtClean="0"/>
              <a:t>	</a:t>
            </a:r>
            <a:r>
              <a:rPr lang="en-US" dirty="0" err="1" smtClean="0"/>
              <a:t>busA</a:t>
            </a:r>
            <a:r>
              <a:rPr lang="en-US" dirty="0" smtClean="0"/>
              <a:t> and </a:t>
            </a:r>
            <a:r>
              <a:rPr lang="en-US" dirty="0" err="1" smtClean="0"/>
              <a:t>busB</a:t>
            </a:r>
            <a:endParaRPr lang="en-US" dirty="0" smtClean="0"/>
          </a:p>
          <a:p>
            <a:pPr lvl="1">
              <a:defRPr/>
            </a:pPr>
            <a:r>
              <a:rPr lang="en-US" dirty="0" smtClean="0"/>
              <a:t>One 32-bit input bus: </a:t>
            </a:r>
            <a:r>
              <a:rPr lang="en-US" dirty="0" err="1" smtClean="0"/>
              <a:t>busW</a:t>
            </a:r>
            <a:endParaRPr lang="en-US" dirty="0" smtClean="0"/>
          </a:p>
          <a:p>
            <a:pPr>
              <a:defRPr/>
            </a:pPr>
            <a:r>
              <a:rPr lang="en-US" dirty="0" smtClean="0"/>
              <a:t>Register is selected by:</a:t>
            </a:r>
          </a:p>
          <a:p>
            <a:pPr lvl="1">
              <a:defRPr/>
            </a:pPr>
            <a:r>
              <a:rPr lang="en-US" dirty="0" smtClean="0"/>
              <a:t>RA (number) selects the register to put on </a:t>
            </a:r>
            <a:r>
              <a:rPr lang="en-US" dirty="0" err="1" smtClean="0"/>
              <a:t>busA</a:t>
            </a:r>
            <a:r>
              <a:rPr lang="en-US" dirty="0" smtClean="0"/>
              <a:t> (data)</a:t>
            </a:r>
          </a:p>
          <a:p>
            <a:pPr lvl="1">
              <a:defRPr/>
            </a:pPr>
            <a:r>
              <a:rPr lang="en-US" dirty="0" smtClean="0"/>
              <a:t>RB (number) selects the register to put on </a:t>
            </a:r>
            <a:r>
              <a:rPr lang="en-US" dirty="0" err="1" smtClean="0"/>
              <a:t>busB</a:t>
            </a:r>
            <a:r>
              <a:rPr lang="en-US" dirty="0" smtClean="0"/>
              <a:t> (data)</a:t>
            </a:r>
          </a:p>
          <a:p>
            <a:pPr lvl="1">
              <a:defRPr/>
            </a:pPr>
            <a:r>
              <a:rPr lang="en-US" dirty="0" smtClean="0"/>
              <a:t>RW (number) selects the register to be  written</a:t>
            </a:r>
            <a:br>
              <a:rPr lang="en-US" dirty="0" smtClean="0"/>
            </a:br>
            <a:r>
              <a:rPr lang="en-US" dirty="0" smtClean="0"/>
              <a:t>via </a:t>
            </a:r>
            <a:r>
              <a:rPr lang="en-US" dirty="0" err="1" smtClean="0"/>
              <a:t>busW</a:t>
            </a:r>
            <a:r>
              <a:rPr lang="en-US" dirty="0" smtClean="0"/>
              <a:t> (data) when Write Enable is 1</a:t>
            </a:r>
          </a:p>
          <a:p>
            <a:pPr>
              <a:defRPr/>
            </a:pPr>
            <a:r>
              <a:rPr lang="en-US" dirty="0" smtClean="0"/>
              <a:t>Clock input (</a:t>
            </a:r>
            <a:r>
              <a:rPr lang="en-US" dirty="0" err="1" smtClean="0"/>
              <a:t>clk</a:t>
            </a:r>
            <a:r>
              <a:rPr lang="en-US" dirty="0" smtClean="0"/>
              <a:t>) </a:t>
            </a:r>
          </a:p>
          <a:p>
            <a:pPr lvl="1">
              <a:defRPr/>
            </a:pPr>
            <a:r>
              <a:rPr lang="en-US" dirty="0" err="1" smtClean="0"/>
              <a:t>Clk</a:t>
            </a:r>
            <a:r>
              <a:rPr lang="en-US" dirty="0" smtClean="0"/>
              <a:t> input is a factor ONLY during write operation</a:t>
            </a:r>
          </a:p>
          <a:p>
            <a:pPr lvl="1">
              <a:defRPr/>
            </a:pPr>
            <a:r>
              <a:rPr lang="en-US" dirty="0" smtClean="0"/>
              <a:t>During read operation, behaves as a combinational logic block:</a:t>
            </a:r>
          </a:p>
          <a:p>
            <a:pPr lvl="2">
              <a:defRPr/>
            </a:pPr>
            <a:r>
              <a:rPr lang="en-US" dirty="0" smtClean="0"/>
              <a:t>RA or RB valid </a:t>
            </a:r>
            <a:r>
              <a:rPr lang="en-US" dirty="0" err="1" smtClean="0">
                <a:sym typeface="Symbol" charset="2"/>
              </a:rPr>
              <a:t></a:t>
            </a:r>
            <a:r>
              <a:rPr lang="en-US" dirty="0" smtClean="0"/>
              <a:t> </a:t>
            </a:r>
            <a:r>
              <a:rPr lang="en-US" dirty="0" err="1" smtClean="0"/>
              <a:t>busA</a:t>
            </a:r>
            <a:r>
              <a:rPr lang="en-US" dirty="0" smtClean="0"/>
              <a:t> or </a:t>
            </a:r>
            <a:r>
              <a:rPr lang="en-US" dirty="0" err="1" smtClean="0"/>
              <a:t>busB</a:t>
            </a:r>
            <a:r>
              <a:rPr lang="en-US" dirty="0" smtClean="0"/>
              <a:t> valid after “access time.”</a:t>
            </a:r>
          </a:p>
        </p:txBody>
      </p:sp>
      <p:sp>
        <p:nvSpPr>
          <p:cNvPr id="36" name="Date Placeholder 35"/>
          <p:cNvSpPr>
            <a:spLocks noGrp="1"/>
          </p:cNvSpPr>
          <p:nvPr>
            <p:ph type="dt" sz="quarter" idx="10"/>
          </p:nvPr>
        </p:nvSpPr>
        <p:spPr/>
        <p:txBody>
          <a:bodyPr/>
          <a:lstStyle/>
          <a:p>
            <a:pPr>
              <a:defRPr/>
            </a:pPr>
            <a:fld id="{9D50014B-56B2-3242-B831-2A7BE71C5E7A}" type="datetime1">
              <a:rPr lang="en-US" smtClean="0"/>
              <a:pPr>
                <a:defRPr/>
              </a:pPr>
              <a:t>10/5/17</a:t>
            </a:fld>
            <a:endParaRPr lang="en-US"/>
          </a:p>
        </p:txBody>
      </p:sp>
      <p:sp>
        <p:nvSpPr>
          <p:cNvPr id="38" name="Footer Placeholder 37"/>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37" name="Slide Number Placeholder 36"/>
          <p:cNvSpPr>
            <a:spLocks noGrp="1"/>
          </p:cNvSpPr>
          <p:nvPr>
            <p:ph type="sldNum" sz="quarter" idx="12"/>
          </p:nvPr>
        </p:nvSpPr>
        <p:spPr/>
        <p:txBody>
          <a:bodyPr/>
          <a:lstStyle/>
          <a:p>
            <a:pPr>
              <a:defRPr/>
            </a:pPr>
            <a:fld id="{3A39C42A-756E-CD4C-986C-3C0AB42E87C3}" type="slidenum">
              <a:rPr lang="en-US" smtClean="0"/>
              <a:pPr>
                <a:defRPr/>
              </a:pPr>
              <a:t>65</a:t>
            </a:fld>
            <a:endParaRPr lang="en-US"/>
          </a:p>
        </p:txBody>
      </p:sp>
      <p:sp>
        <p:nvSpPr>
          <p:cNvPr id="56324" name="Rectangle 4"/>
          <p:cNvSpPr>
            <a:spLocks noChangeArrowheads="1"/>
          </p:cNvSpPr>
          <p:nvPr/>
        </p:nvSpPr>
        <p:spPr bwMode="auto">
          <a:xfrm>
            <a:off x="7086601" y="2773364"/>
            <a:ext cx="5048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Clk</a:t>
            </a:r>
          </a:p>
        </p:txBody>
      </p:sp>
      <p:sp>
        <p:nvSpPr>
          <p:cNvPr id="56325" name="Rectangle 5"/>
          <p:cNvSpPr>
            <a:spLocks noChangeArrowheads="1"/>
          </p:cNvSpPr>
          <p:nvPr/>
        </p:nvSpPr>
        <p:spPr bwMode="auto">
          <a:xfrm>
            <a:off x="7085013" y="2087564"/>
            <a:ext cx="780664" cy="39754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busW</a:t>
            </a:r>
          </a:p>
        </p:txBody>
      </p:sp>
      <p:sp>
        <p:nvSpPr>
          <p:cNvPr id="56326" name="Rectangle 6"/>
          <p:cNvSpPr>
            <a:spLocks noChangeArrowheads="1"/>
          </p:cNvSpPr>
          <p:nvPr/>
        </p:nvSpPr>
        <p:spPr bwMode="auto">
          <a:xfrm>
            <a:off x="8181976" y="1928813"/>
            <a:ext cx="1406525" cy="1187450"/>
          </a:xfrm>
          <a:prstGeom prst="rect">
            <a:avLst/>
          </a:prstGeom>
          <a:noFill/>
          <a:ln w="50800">
            <a:solidFill>
              <a:schemeClr val="tx1"/>
            </a:solidFill>
            <a:miter lim="800000"/>
            <a:headEnd/>
            <a:tailEnd/>
          </a:ln>
        </p:spPr>
        <p:txBody>
          <a:bodyPr wrap="none" anchor="ctr">
            <a:prstTxWarp prst="textNoShape">
              <a:avLst/>
            </a:prstTxWarp>
          </a:bodyPr>
          <a:lstStyle/>
          <a:p>
            <a:pPr>
              <a:defRPr/>
            </a:pPr>
            <a:endParaRPr lang="en-US"/>
          </a:p>
        </p:txBody>
      </p:sp>
      <p:sp>
        <p:nvSpPr>
          <p:cNvPr id="56327" name="Rectangle 7"/>
          <p:cNvSpPr>
            <a:spLocks noChangeArrowheads="1"/>
          </p:cNvSpPr>
          <p:nvPr/>
        </p:nvSpPr>
        <p:spPr bwMode="auto">
          <a:xfrm>
            <a:off x="6846888" y="1323976"/>
            <a:ext cx="155416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Write Enable</a:t>
            </a:r>
          </a:p>
        </p:txBody>
      </p:sp>
      <p:sp>
        <p:nvSpPr>
          <p:cNvPr id="56328" name="Line 8"/>
          <p:cNvSpPr>
            <a:spLocks noChangeShapeType="1"/>
          </p:cNvSpPr>
          <p:nvPr/>
        </p:nvSpPr>
        <p:spPr bwMode="auto">
          <a:xfrm flipH="1">
            <a:off x="7162800" y="2436813"/>
            <a:ext cx="1016000" cy="0"/>
          </a:xfrm>
          <a:prstGeom prst="line">
            <a:avLst/>
          </a:prstGeom>
          <a:noFill/>
          <a:ln w="25400">
            <a:solidFill>
              <a:schemeClr val="tx1"/>
            </a:solidFill>
            <a:round/>
            <a:headEnd type="triangle" w="med" len="med"/>
            <a:tailEnd/>
          </a:ln>
        </p:spPr>
        <p:txBody>
          <a:bodyPr wrap="none" anchor="ctr">
            <a:prstTxWarp prst="textNoShape">
              <a:avLst/>
            </a:prstTxWarp>
          </a:bodyPr>
          <a:lstStyle/>
          <a:p>
            <a:pPr>
              <a:defRPr/>
            </a:pPr>
            <a:endParaRPr lang="en-US"/>
          </a:p>
        </p:txBody>
      </p:sp>
      <p:sp>
        <p:nvSpPr>
          <p:cNvPr id="56329" name="Line 9"/>
          <p:cNvSpPr>
            <a:spLocks noChangeShapeType="1"/>
          </p:cNvSpPr>
          <p:nvPr/>
        </p:nvSpPr>
        <p:spPr bwMode="auto">
          <a:xfrm flipH="1">
            <a:off x="7702550" y="2366963"/>
            <a:ext cx="88900" cy="1397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6330" name="Rectangle 10"/>
          <p:cNvSpPr>
            <a:spLocks noChangeArrowheads="1"/>
          </p:cNvSpPr>
          <p:nvPr/>
        </p:nvSpPr>
        <p:spPr bwMode="auto">
          <a:xfrm>
            <a:off x="7389813" y="2392364"/>
            <a:ext cx="4429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32</a:t>
            </a:r>
          </a:p>
        </p:txBody>
      </p:sp>
      <p:sp>
        <p:nvSpPr>
          <p:cNvPr id="56331" name="Line 11"/>
          <p:cNvSpPr>
            <a:spLocks noChangeShapeType="1"/>
          </p:cNvSpPr>
          <p:nvPr/>
        </p:nvSpPr>
        <p:spPr bwMode="auto">
          <a:xfrm>
            <a:off x="9626600" y="2132013"/>
            <a:ext cx="965200"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p>
        </p:txBody>
      </p:sp>
      <p:sp>
        <p:nvSpPr>
          <p:cNvPr id="56332" name="Line 12"/>
          <p:cNvSpPr>
            <a:spLocks noChangeShapeType="1"/>
          </p:cNvSpPr>
          <p:nvPr/>
        </p:nvSpPr>
        <p:spPr bwMode="auto">
          <a:xfrm flipH="1">
            <a:off x="10217150" y="2062163"/>
            <a:ext cx="88900" cy="1397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6333" name="Rectangle 13"/>
          <p:cNvSpPr>
            <a:spLocks noChangeArrowheads="1"/>
          </p:cNvSpPr>
          <p:nvPr/>
        </p:nvSpPr>
        <p:spPr bwMode="auto">
          <a:xfrm>
            <a:off x="9904413" y="2087564"/>
            <a:ext cx="4429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32</a:t>
            </a:r>
          </a:p>
        </p:txBody>
      </p:sp>
      <p:sp>
        <p:nvSpPr>
          <p:cNvPr id="56334" name="Rectangle 14"/>
          <p:cNvSpPr>
            <a:spLocks noChangeArrowheads="1"/>
          </p:cNvSpPr>
          <p:nvPr/>
        </p:nvSpPr>
        <p:spPr bwMode="auto">
          <a:xfrm>
            <a:off x="9599613" y="1782764"/>
            <a:ext cx="71596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busA</a:t>
            </a:r>
          </a:p>
        </p:txBody>
      </p:sp>
      <p:sp>
        <p:nvSpPr>
          <p:cNvPr id="56335" name="Line 15"/>
          <p:cNvSpPr>
            <a:spLocks noChangeShapeType="1"/>
          </p:cNvSpPr>
          <p:nvPr/>
        </p:nvSpPr>
        <p:spPr bwMode="auto">
          <a:xfrm flipV="1">
            <a:off x="8318500" y="1662113"/>
            <a:ext cx="0" cy="2540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56336" name="Line 16"/>
          <p:cNvSpPr>
            <a:spLocks noChangeShapeType="1"/>
          </p:cNvSpPr>
          <p:nvPr/>
        </p:nvSpPr>
        <p:spPr bwMode="auto">
          <a:xfrm>
            <a:off x="9626600" y="2894013"/>
            <a:ext cx="965200"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p>
        </p:txBody>
      </p:sp>
      <p:sp>
        <p:nvSpPr>
          <p:cNvPr id="56337" name="Line 17"/>
          <p:cNvSpPr>
            <a:spLocks noChangeShapeType="1"/>
          </p:cNvSpPr>
          <p:nvPr/>
        </p:nvSpPr>
        <p:spPr bwMode="auto">
          <a:xfrm flipH="1">
            <a:off x="10217150" y="2824163"/>
            <a:ext cx="88900" cy="1397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6338" name="Rectangle 18"/>
          <p:cNvSpPr>
            <a:spLocks noChangeArrowheads="1"/>
          </p:cNvSpPr>
          <p:nvPr/>
        </p:nvSpPr>
        <p:spPr bwMode="auto">
          <a:xfrm>
            <a:off x="9904413" y="2849564"/>
            <a:ext cx="4429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32</a:t>
            </a:r>
          </a:p>
        </p:txBody>
      </p:sp>
      <p:sp>
        <p:nvSpPr>
          <p:cNvPr id="56339" name="Rectangle 19"/>
          <p:cNvSpPr>
            <a:spLocks noChangeArrowheads="1"/>
          </p:cNvSpPr>
          <p:nvPr/>
        </p:nvSpPr>
        <p:spPr bwMode="auto">
          <a:xfrm>
            <a:off x="9599613" y="2544764"/>
            <a:ext cx="69215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busB</a:t>
            </a:r>
          </a:p>
        </p:txBody>
      </p:sp>
      <p:sp>
        <p:nvSpPr>
          <p:cNvPr id="56340" name="Line 20"/>
          <p:cNvSpPr>
            <a:spLocks noChangeShapeType="1"/>
          </p:cNvSpPr>
          <p:nvPr/>
        </p:nvSpPr>
        <p:spPr bwMode="auto">
          <a:xfrm flipH="1">
            <a:off x="7670800" y="2938463"/>
            <a:ext cx="482600"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56341" name="Line 21"/>
          <p:cNvSpPr>
            <a:spLocks noChangeShapeType="1"/>
          </p:cNvSpPr>
          <p:nvPr/>
        </p:nvSpPr>
        <p:spPr bwMode="auto">
          <a:xfrm>
            <a:off x="8623300" y="1458913"/>
            <a:ext cx="0" cy="4318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56342" name="Line 22"/>
          <p:cNvSpPr>
            <a:spLocks noChangeShapeType="1"/>
          </p:cNvSpPr>
          <p:nvPr/>
        </p:nvSpPr>
        <p:spPr bwMode="auto">
          <a:xfrm flipV="1">
            <a:off x="8553450" y="1592263"/>
            <a:ext cx="139700" cy="165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6343" name="Rectangle 23"/>
          <p:cNvSpPr>
            <a:spLocks noChangeArrowheads="1"/>
          </p:cNvSpPr>
          <p:nvPr/>
        </p:nvSpPr>
        <p:spPr bwMode="auto">
          <a:xfrm>
            <a:off x="8380414" y="1401764"/>
            <a:ext cx="312737"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5</a:t>
            </a:r>
          </a:p>
        </p:txBody>
      </p:sp>
      <p:sp>
        <p:nvSpPr>
          <p:cNvPr id="56344" name="Line 24"/>
          <p:cNvSpPr>
            <a:spLocks noChangeShapeType="1"/>
          </p:cNvSpPr>
          <p:nvPr/>
        </p:nvSpPr>
        <p:spPr bwMode="auto">
          <a:xfrm>
            <a:off x="9004300" y="1458913"/>
            <a:ext cx="0" cy="4318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56345" name="Line 25"/>
          <p:cNvSpPr>
            <a:spLocks noChangeShapeType="1"/>
          </p:cNvSpPr>
          <p:nvPr/>
        </p:nvSpPr>
        <p:spPr bwMode="auto">
          <a:xfrm flipV="1">
            <a:off x="8934450" y="1592263"/>
            <a:ext cx="139700" cy="165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6346" name="Rectangle 26"/>
          <p:cNvSpPr>
            <a:spLocks noChangeArrowheads="1"/>
          </p:cNvSpPr>
          <p:nvPr/>
        </p:nvSpPr>
        <p:spPr bwMode="auto">
          <a:xfrm>
            <a:off x="8761414" y="1401764"/>
            <a:ext cx="312737"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5</a:t>
            </a:r>
          </a:p>
        </p:txBody>
      </p:sp>
      <p:sp>
        <p:nvSpPr>
          <p:cNvPr id="56347" name="Line 27"/>
          <p:cNvSpPr>
            <a:spLocks noChangeShapeType="1"/>
          </p:cNvSpPr>
          <p:nvPr/>
        </p:nvSpPr>
        <p:spPr bwMode="auto">
          <a:xfrm>
            <a:off x="9461500" y="1458913"/>
            <a:ext cx="0" cy="4318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56348" name="Line 28"/>
          <p:cNvSpPr>
            <a:spLocks noChangeShapeType="1"/>
          </p:cNvSpPr>
          <p:nvPr/>
        </p:nvSpPr>
        <p:spPr bwMode="auto">
          <a:xfrm flipV="1">
            <a:off x="9391650" y="1592263"/>
            <a:ext cx="139700" cy="165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56349" name="Rectangle 29"/>
          <p:cNvSpPr>
            <a:spLocks noChangeArrowheads="1"/>
          </p:cNvSpPr>
          <p:nvPr/>
        </p:nvSpPr>
        <p:spPr bwMode="auto">
          <a:xfrm>
            <a:off x="9218614" y="1401764"/>
            <a:ext cx="312737"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5</a:t>
            </a:r>
          </a:p>
        </p:txBody>
      </p:sp>
      <p:sp>
        <p:nvSpPr>
          <p:cNvPr id="56350" name="Rectangle 30"/>
          <p:cNvSpPr>
            <a:spLocks noChangeArrowheads="1"/>
          </p:cNvSpPr>
          <p:nvPr/>
        </p:nvSpPr>
        <p:spPr bwMode="auto">
          <a:xfrm>
            <a:off x="8285163" y="1096964"/>
            <a:ext cx="5572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RW</a:t>
            </a:r>
          </a:p>
        </p:txBody>
      </p:sp>
      <p:sp>
        <p:nvSpPr>
          <p:cNvPr id="56351" name="Rectangle 31"/>
          <p:cNvSpPr>
            <a:spLocks noChangeArrowheads="1"/>
          </p:cNvSpPr>
          <p:nvPr/>
        </p:nvSpPr>
        <p:spPr bwMode="auto">
          <a:xfrm>
            <a:off x="8743950" y="1096964"/>
            <a:ext cx="4826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RA</a:t>
            </a:r>
          </a:p>
        </p:txBody>
      </p:sp>
      <p:sp>
        <p:nvSpPr>
          <p:cNvPr id="56352" name="Rectangle 32"/>
          <p:cNvSpPr>
            <a:spLocks noChangeArrowheads="1"/>
          </p:cNvSpPr>
          <p:nvPr/>
        </p:nvSpPr>
        <p:spPr bwMode="auto">
          <a:xfrm>
            <a:off x="9218614" y="1096964"/>
            <a:ext cx="471487"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RB</a:t>
            </a:r>
          </a:p>
        </p:txBody>
      </p:sp>
      <p:sp>
        <p:nvSpPr>
          <p:cNvPr id="56353" name="Rectangle 33"/>
          <p:cNvSpPr>
            <a:spLocks noChangeArrowheads="1"/>
          </p:cNvSpPr>
          <p:nvPr/>
        </p:nvSpPr>
        <p:spPr bwMode="auto">
          <a:xfrm>
            <a:off x="8240713" y="2163763"/>
            <a:ext cx="1287462" cy="704850"/>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2000">
                <a:latin typeface="Calibri" charset="0"/>
              </a:rPr>
              <a:t>32 x 32-bit</a:t>
            </a:r>
          </a:p>
          <a:p>
            <a:pPr algn="ctr"/>
            <a:r>
              <a:rPr lang="en-US" sz="2000">
                <a:latin typeface="Calibri" charset="0"/>
              </a:rPr>
              <a:t>Registers</a:t>
            </a:r>
          </a:p>
        </p:txBody>
      </p:sp>
      <p:sp>
        <p:nvSpPr>
          <p:cNvPr id="56354" name="Line 34"/>
          <p:cNvSpPr>
            <a:spLocks noChangeShapeType="1"/>
          </p:cNvSpPr>
          <p:nvPr/>
        </p:nvSpPr>
        <p:spPr bwMode="auto">
          <a:xfrm>
            <a:off x="8186738" y="2862263"/>
            <a:ext cx="152400" cy="762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
        <p:nvSpPr>
          <p:cNvPr id="56355" name="Line 35"/>
          <p:cNvSpPr>
            <a:spLocks noChangeShapeType="1"/>
          </p:cNvSpPr>
          <p:nvPr/>
        </p:nvSpPr>
        <p:spPr bwMode="auto">
          <a:xfrm flipH="1">
            <a:off x="8186738" y="2938463"/>
            <a:ext cx="152400" cy="762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Tree>
    <p:extLst>
      <p:ext uri="{BB962C8B-B14F-4D97-AF65-F5344CB8AC3E}">
        <p14:creationId xmlns:p14="http://schemas.microsoft.com/office/powerpoint/2010/main" val="244450751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n-US" smtClean="0"/>
              <a:t>Step 3: Assemble DataPath Meeting Requirements</a:t>
            </a:r>
          </a:p>
        </p:txBody>
      </p:sp>
      <p:sp>
        <p:nvSpPr>
          <p:cNvPr id="58371" name="Rectangle 3"/>
          <p:cNvSpPr>
            <a:spLocks noGrp="1" noChangeArrowheads="1"/>
          </p:cNvSpPr>
          <p:nvPr>
            <p:ph type="body" idx="1"/>
          </p:nvPr>
        </p:nvSpPr>
        <p:spPr>
          <a:xfrm>
            <a:off x="609600" y="1600201"/>
            <a:ext cx="6527800" cy="4875213"/>
          </a:xfrm>
        </p:spPr>
        <p:txBody>
          <a:bodyPr>
            <a:normAutofit fontScale="92500" lnSpcReduction="20000"/>
          </a:bodyPr>
          <a:lstStyle/>
          <a:p>
            <a:pPr>
              <a:defRPr/>
            </a:pPr>
            <a:r>
              <a:rPr lang="en-US" dirty="0" smtClean="0"/>
              <a:t>Register Transfer Requirements </a:t>
            </a:r>
            <a:r>
              <a:rPr lang="en-US" dirty="0" err="1" smtClean="0">
                <a:sym typeface="Symbol" charset="2"/>
              </a:rPr>
              <a:t></a:t>
            </a:r>
            <a:r>
              <a:rPr lang="en-US" dirty="0" smtClean="0"/>
              <a:t>  </a:t>
            </a:r>
            <a:r>
              <a:rPr lang="en-US" dirty="0" err="1" smtClean="0"/>
              <a:t>Datapath</a:t>
            </a:r>
            <a:r>
              <a:rPr lang="en-US" dirty="0" smtClean="0"/>
              <a:t> Assembly</a:t>
            </a:r>
          </a:p>
          <a:p>
            <a:pPr>
              <a:defRPr/>
            </a:pPr>
            <a:r>
              <a:rPr lang="en-US" dirty="0" smtClean="0"/>
              <a:t>Instruction Fetch</a:t>
            </a:r>
          </a:p>
          <a:p>
            <a:pPr>
              <a:defRPr/>
            </a:pPr>
            <a:r>
              <a:rPr lang="en-US" dirty="0" smtClean="0"/>
              <a:t>Read Operands and Execute Operation</a:t>
            </a:r>
          </a:p>
          <a:p>
            <a:pPr>
              <a:defRPr/>
            </a:pPr>
            <a:r>
              <a:rPr lang="en-US" dirty="0" smtClean="0"/>
              <a:t>Common RTL operations</a:t>
            </a:r>
          </a:p>
          <a:p>
            <a:pPr lvl="1">
              <a:defRPr/>
            </a:pPr>
            <a:r>
              <a:rPr lang="en-US" dirty="0" smtClean="0"/>
              <a:t>Fetch the Instruction: </a:t>
            </a:r>
            <a:br>
              <a:rPr lang="en-US" dirty="0" smtClean="0"/>
            </a:br>
            <a:r>
              <a:rPr lang="en-US" dirty="0" err="1" smtClean="0"/>
              <a:t>mem[PC</a:t>
            </a:r>
            <a:r>
              <a:rPr lang="en-US" dirty="0" smtClean="0"/>
              <a:t>]</a:t>
            </a:r>
          </a:p>
          <a:p>
            <a:pPr lvl="1">
              <a:defRPr/>
            </a:pPr>
            <a:r>
              <a:rPr lang="en-US" dirty="0" smtClean="0"/>
              <a:t>Update the program counter:</a:t>
            </a:r>
          </a:p>
          <a:p>
            <a:pPr lvl="2">
              <a:defRPr/>
            </a:pPr>
            <a:r>
              <a:rPr lang="en-US" dirty="0" smtClean="0"/>
              <a:t>Sequential Code:	</a:t>
            </a:r>
            <a:br>
              <a:rPr lang="en-US" dirty="0" smtClean="0"/>
            </a:br>
            <a:r>
              <a:rPr lang="en-US" dirty="0" smtClean="0"/>
              <a:t>PC </a:t>
            </a:r>
            <a:r>
              <a:rPr lang="en-US" dirty="0" err="1" smtClean="0">
                <a:sym typeface="Symbol" charset="2"/>
              </a:rPr>
              <a:t></a:t>
            </a:r>
            <a:r>
              <a:rPr lang="en-US" dirty="0" smtClean="0"/>
              <a:t> PC + 4 </a:t>
            </a:r>
          </a:p>
          <a:p>
            <a:pPr lvl="2">
              <a:defRPr/>
            </a:pPr>
            <a:r>
              <a:rPr lang="en-US" dirty="0" smtClean="0"/>
              <a:t>Branch and Jump:	</a:t>
            </a:r>
            <a:br>
              <a:rPr lang="en-US" dirty="0" smtClean="0"/>
            </a:br>
            <a:r>
              <a:rPr lang="en-US" dirty="0" smtClean="0"/>
              <a:t>PC </a:t>
            </a:r>
            <a:r>
              <a:rPr lang="en-US" dirty="0" err="1" smtClean="0">
                <a:sym typeface="Symbol" charset="2"/>
              </a:rPr>
              <a:t></a:t>
            </a:r>
            <a:r>
              <a:rPr lang="en-US" dirty="0" smtClean="0"/>
              <a:t> “something else”</a:t>
            </a:r>
          </a:p>
        </p:txBody>
      </p:sp>
      <p:sp>
        <p:nvSpPr>
          <p:cNvPr id="4" name="Date Placeholder 3"/>
          <p:cNvSpPr>
            <a:spLocks noGrp="1"/>
          </p:cNvSpPr>
          <p:nvPr>
            <p:ph type="dt" sz="quarter" idx="10"/>
          </p:nvPr>
        </p:nvSpPr>
        <p:spPr/>
        <p:txBody>
          <a:bodyPr/>
          <a:lstStyle/>
          <a:p>
            <a:pPr>
              <a:defRPr/>
            </a:pPr>
            <a:fld id="{1F3AAEEC-1349-0341-A951-27A1FC3F735B}" type="datetime1">
              <a:rPr lang="en-US" smtClean="0"/>
              <a:pPr>
                <a:defRPr/>
              </a:pPr>
              <a:t>10/5/17</a:t>
            </a:fld>
            <a:endParaRPr lang="en-US"/>
          </a:p>
        </p:txBody>
      </p:sp>
      <p:sp>
        <p:nvSpPr>
          <p:cNvPr id="6" name="Footer Placeholder 5"/>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5" name="Slide Number Placeholder 4"/>
          <p:cNvSpPr>
            <a:spLocks noGrp="1"/>
          </p:cNvSpPr>
          <p:nvPr>
            <p:ph type="sldNum" sz="quarter" idx="12"/>
          </p:nvPr>
        </p:nvSpPr>
        <p:spPr/>
        <p:txBody>
          <a:bodyPr/>
          <a:lstStyle/>
          <a:p>
            <a:pPr>
              <a:defRPr/>
            </a:pPr>
            <a:fld id="{76B7C913-1C55-2A45-BCE7-BD72D202E134}" type="slidenum">
              <a:rPr lang="en-US" smtClean="0"/>
              <a:pPr>
                <a:defRPr/>
              </a:pPr>
              <a:t>66</a:t>
            </a:fld>
            <a:endParaRPr lang="en-US"/>
          </a:p>
        </p:txBody>
      </p:sp>
      <p:sp>
        <p:nvSpPr>
          <p:cNvPr id="12" name="Line 4"/>
          <p:cNvSpPr>
            <a:spLocks noChangeShapeType="1"/>
          </p:cNvSpPr>
          <p:nvPr/>
        </p:nvSpPr>
        <p:spPr bwMode="auto">
          <a:xfrm>
            <a:off x="8397875" y="5707063"/>
            <a:ext cx="2184400"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p>
        </p:txBody>
      </p:sp>
      <p:sp>
        <p:nvSpPr>
          <p:cNvPr id="13" name="Line 5"/>
          <p:cNvSpPr>
            <a:spLocks noChangeShapeType="1"/>
          </p:cNvSpPr>
          <p:nvPr/>
        </p:nvSpPr>
        <p:spPr bwMode="auto">
          <a:xfrm flipH="1">
            <a:off x="9521825" y="5561013"/>
            <a:ext cx="241300" cy="2921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
        <p:nvSpPr>
          <p:cNvPr id="14" name="Rectangle 6"/>
          <p:cNvSpPr>
            <a:spLocks noChangeArrowheads="1"/>
          </p:cNvSpPr>
          <p:nvPr/>
        </p:nvSpPr>
        <p:spPr bwMode="auto">
          <a:xfrm>
            <a:off x="9464676" y="5846763"/>
            <a:ext cx="44291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32</a:t>
            </a:r>
            <a:endParaRPr lang="en-US" sz="1600"/>
          </a:p>
        </p:txBody>
      </p:sp>
      <p:sp>
        <p:nvSpPr>
          <p:cNvPr id="15" name="Rectangle 7"/>
          <p:cNvSpPr>
            <a:spLocks noChangeArrowheads="1"/>
          </p:cNvSpPr>
          <p:nvPr/>
        </p:nvSpPr>
        <p:spPr bwMode="auto">
          <a:xfrm>
            <a:off x="8683625" y="5173663"/>
            <a:ext cx="1982788"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Instruction Word</a:t>
            </a:r>
          </a:p>
        </p:txBody>
      </p:sp>
      <p:grpSp>
        <p:nvGrpSpPr>
          <p:cNvPr id="2" name="Group 8"/>
          <p:cNvGrpSpPr>
            <a:grpSpLocks/>
          </p:cNvGrpSpPr>
          <p:nvPr/>
        </p:nvGrpSpPr>
        <p:grpSpPr bwMode="auto">
          <a:xfrm>
            <a:off x="6953251" y="5080001"/>
            <a:ext cx="1406525" cy="1230313"/>
            <a:chOff x="2458" y="3061"/>
            <a:chExt cx="886" cy="775"/>
          </a:xfrm>
        </p:grpSpPr>
        <p:sp>
          <p:nvSpPr>
            <p:cNvPr id="17" name="Rectangle 9"/>
            <p:cNvSpPr>
              <a:spLocks noChangeArrowheads="1"/>
            </p:cNvSpPr>
            <p:nvPr/>
          </p:nvSpPr>
          <p:spPr bwMode="auto">
            <a:xfrm>
              <a:off x="2458" y="3088"/>
              <a:ext cx="886" cy="748"/>
            </a:xfrm>
            <a:prstGeom prst="rect">
              <a:avLst/>
            </a:prstGeom>
            <a:noFill/>
            <a:ln w="50800">
              <a:solidFill>
                <a:schemeClr val="tx1"/>
              </a:solidFill>
              <a:miter lim="800000"/>
              <a:headEnd/>
              <a:tailEnd/>
            </a:ln>
          </p:spPr>
          <p:txBody>
            <a:bodyPr wrap="none" anchor="ctr">
              <a:prstTxWarp prst="textNoShape">
                <a:avLst/>
              </a:prstTxWarp>
            </a:bodyPr>
            <a:lstStyle/>
            <a:p>
              <a:pPr>
                <a:defRPr/>
              </a:pPr>
              <a:endParaRPr lang="en-US"/>
            </a:p>
          </p:txBody>
        </p:sp>
        <p:sp>
          <p:nvSpPr>
            <p:cNvPr id="18" name="Rectangle 10"/>
            <p:cNvSpPr>
              <a:spLocks noChangeArrowheads="1"/>
            </p:cNvSpPr>
            <p:nvPr/>
          </p:nvSpPr>
          <p:spPr bwMode="auto">
            <a:xfrm>
              <a:off x="2572" y="3061"/>
              <a:ext cx="664" cy="2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a:t>Address</a:t>
              </a:r>
            </a:p>
          </p:txBody>
        </p:sp>
        <p:sp>
          <p:nvSpPr>
            <p:cNvPr id="19" name="Rectangle 11"/>
            <p:cNvSpPr>
              <a:spLocks noChangeArrowheads="1"/>
            </p:cNvSpPr>
            <p:nvPr/>
          </p:nvSpPr>
          <p:spPr bwMode="auto">
            <a:xfrm>
              <a:off x="2484" y="3389"/>
              <a:ext cx="843" cy="444"/>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dirty="0"/>
                <a:t>Instruction</a:t>
              </a:r>
            </a:p>
            <a:p>
              <a:pPr algn="ctr">
                <a:defRPr/>
              </a:pPr>
              <a:r>
                <a:rPr lang="en-US" sz="2000" dirty="0"/>
                <a:t>Memory</a:t>
              </a:r>
            </a:p>
          </p:txBody>
        </p:sp>
      </p:grpSp>
      <p:sp>
        <p:nvSpPr>
          <p:cNvPr id="20" name="Rectangle 12"/>
          <p:cNvSpPr>
            <a:spLocks noChangeArrowheads="1"/>
          </p:cNvSpPr>
          <p:nvPr/>
        </p:nvSpPr>
        <p:spPr bwMode="auto">
          <a:xfrm>
            <a:off x="7024689" y="3903663"/>
            <a:ext cx="1258887" cy="322262"/>
          </a:xfrm>
          <a:prstGeom prst="rect">
            <a:avLst/>
          </a:prstGeom>
          <a:noFill/>
          <a:ln w="50800">
            <a:solidFill>
              <a:schemeClr val="tx1"/>
            </a:solidFill>
            <a:miter lim="800000"/>
            <a:headEnd/>
            <a:tailEnd/>
          </a:ln>
        </p:spPr>
        <p:txBody>
          <a:bodyPr wrap="none" anchor="ctr">
            <a:prstTxWarp prst="textNoShape">
              <a:avLst/>
            </a:prstTxWarp>
          </a:bodyPr>
          <a:lstStyle/>
          <a:p>
            <a:pPr>
              <a:defRPr/>
            </a:pPr>
            <a:endParaRPr lang="en-US"/>
          </a:p>
        </p:txBody>
      </p:sp>
      <p:sp>
        <p:nvSpPr>
          <p:cNvPr id="21" name="Line 13"/>
          <p:cNvSpPr>
            <a:spLocks noChangeShapeType="1"/>
          </p:cNvSpPr>
          <p:nvPr/>
        </p:nvSpPr>
        <p:spPr bwMode="auto">
          <a:xfrm flipH="1">
            <a:off x="6696075" y="4062413"/>
            <a:ext cx="330200"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22" name="Rectangle 14"/>
          <p:cNvSpPr>
            <a:spLocks noChangeArrowheads="1"/>
          </p:cNvSpPr>
          <p:nvPr/>
        </p:nvSpPr>
        <p:spPr bwMode="auto">
          <a:xfrm>
            <a:off x="7407276" y="3878263"/>
            <a:ext cx="45561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PC</a:t>
            </a:r>
          </a:p>
        </p:txBody>
      </p:sp>
      <p:sp>
        <p:nvSpPr>
          <p:cNvPr id="23" name="Rectangle 15"/>
          <p:cNvSpPr>
            <a:spLocks noChangeArrowheads="1"/>
          </p:cNvSpPr>
          <p:nvPr/>
        </p:nvSpPr>
        <p:spPr bwMode="auto">
          <a:xfrm>
            <a:off x="6230938" y="3802063"/>
            <a:ext cx="47625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clk</a:t>
            </a:r>
          </a:p>
        </p:txBody>
      </p:sp>
      <p:grpSp>
        <p:nvGrpSpPr>
          <p:cNvPr id="3" name="Group 16"/>
          <p:cNvGrpSpPr>
            <a:grpSpLocks/>
          </p:cNvGrpSpPr>
          <p:nvPr/>
        </p:nvGrpSpPr>
        <p:grpSpPr bwMode="auto">
          <a:xfrm>
            <a:off x="8562975" y="4356101"/>
            <a:ext cx="1397000" cy="582613"/>
            <a:chOff x="3472" y="2605"/>
            <a:chExt cx="880" cy="367"/>
          </a:xfrm>
        </p:grpSpPr>
        <p:sp>
          <p:nvSpPr>
            <p:cNvPr id="25" name="Rectangle 17"/>
            <p:cNvSpPr>
              <a:spLocks noChangeArrowheads="1"/>
            </p:cNvSpPr>
            <p:nvPr/>
          </p:nvSpPr>
          <p:spPr bwMode="auto">
            <a:xfrm>
              <a:off x="3472" y="2608"/>
              <a:ext cx="880" cy="352"/>
            </a:xfrm>
            <a:prstGeom prst="rect">
              <a:avLst/>
            </a:prstGeom>
            <a:noFill/>
            <a:ln w="50800">
              <a:solidFill>
                <a:schemeClr val="tx1"/>
              </a:solidFill>
              <a:miter lim="800000"/>
              <a:headEnd/>
              <a:tailEnd/>
            </a:ln>
          </p:spPr>
          <p:txBody>
            <a:bodyPr wrap="none" anchor="ctr">
              <a:prstTxWarp prst="textNoShape">
                <a:avLst/>
              </a:prstTxWarp>
            </a:bodyPr>
            <a:lstStyle/>
            <a:p>
              <a:pPr>
                <a:defRPr/>
              </a:pPr>
              <a:endParaRPr lang="en-US"/>
            </a:p>
          </p:txBody>
        </p:sp>
        <p:sp>
          <p:nvSpPr>
            <p:cNvPr id="26" name="Rectangle 18"/>
            <p:cNvSpPr>
              <a:spLocks noChangeArrowheads="1"/>
            </p:cNvSpPr>
            <p:nvPr/>
          </p:nvSpPr>
          <p:spPr bwMode="auto">
            <a:xfrm>
              <a:off x="3508" y="2605"/>
              <a:ext cx="810" cy="367"/>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1600"/>
                <a:t>Next Address</a:t>
              </a:r>
            </a:p>
            <a:p>
              <a:pPr algn="ctr">
                <a:defRPr/>
              </a:pPr>
              <a:r>
                <a:rPr lang="en-US" sz="1600"/>
                <a:t>Logic</a:t>
              </a:r>
            </a:p>
          </p:txBody>
        </p:sp>
      </p:grpSp>
      <p:sp>
        <p:nvSpPr>
          <p:cNvPr id="27" name="Line 19"/>
          <p:cNvSpPr>
            <a:spLocks noChangeShapeType="1"/>
          </p:cNvSpPr>
          <p:nvPr/>
        </p:nvSpPr>
        <p:spPr bwMode="auto">
          <a:xfrm>
            <a:off x="7623175" y="4271963"/>
            <a:ext cx="0" cy="8128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p>
        </p:txBody>
      </p:sp>
      <p:sp>
        <p:nvSpPr>
          <p:cNvPr id="28" name="Line 20"/>
          <p:cNvSpPr>
            <a:spLocks noChangeShapeType="1"/>
          </p:cNvSpPr>
          <p:nvPr/>
        </p:nvSpPr>
        <p:spPr bwMode="auto">
          <a:xfrm>
            <a:off x="7635875" y="4640263"/>
            <a:ext cx="889000"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p>
        </p:txBody>
      </p:sp>
      <p:sp>
        <p:nvSpPr>
          <p:cNvPr id="29" name="Line 21"/>
          <p:cNvSpPr>
            <a:spLocks noChangeShapeType="1"/>
          </p:cNvSpPr>
          <p:nvPr/>
        </p:nvSpPr>
        <p:spPr bwMode="auto">
          <a:xfrm>
            <a:off x="7623175" y="3357563"/>
            <a:ext cx="0" cy="508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p>
        </p:txBody>
      </p:sp>
      <p:sp>
        <p:nvSpPr>
          <p:cNvPr id="30" name="Line 22"/>
          <p:cNvSpPr>
            <a:spLocks noChangeShapeType="1"/>
          </p:cNvSpPr>
          <p:nvPr/>
        </p:nvSpPr>
        <p:spPr bwMode="auto">
          <a:xfrm>
            <a:off x="7635875" y="3363913"/>
            <a:ext cx="1574800"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31" name="Line 23"/>
          <p:cNvSpPr>
            <a:spLocks noChangeShapeType="1"/>
          </p:cNvSpPr>
          <p:nvPr/>
        </p:nvSpPr>
        <p:spPr bwMode="auto">
          <a:xfrm>
            <a:off x="9223375" y="3357563"/>
            <a:ext cx="0" cy="9652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32" name="Line 24"/>
          <p:cNvSpPr>
            <a:spLocks noChangeShapeType="1"/>
          </p:cNvSpPr>
          <p:nvPr/>
        </p:nvSpPr>
        <p:spPr bwMode="auto">
          <a:xfrm>
            <a:off x="7026275" y="3986213"/>
            <a:ext cx="152400" cy="762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
        <p:nvSpPr>
          <p:cNvPr id="33" name="Line 25"/>
          <p:cNvSpPr>
            <a:spLocks noChangeShapeType="1"/>
          </p:cNvSpPr>
          <p:nvPr/>
        </p:nvSpPr>
        <p:spPr bwMode="auto">
          <a:xfrm flipH="1">
            <a:off x="7026275" y="4062413"/>
            <a:ext cx="152400" cy="762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Tree>
    <p:extLst>
      <p:ext uri="{BB962C8B-B14F-4D97-AF65-F5344CB8AC3E}">
        <p14:creationId xmlns:p14="http://schemas.microsoft.com/office/powerpoint/2010/main" val="350477014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r>
              <a:rPr lang="en-US" dirty="0" smtClean="0"/>
              <a:t>Step 3: Add &amp; Subtract</a:t>
            </a:r>
          </a:p>
        </p:txBody>
      </p:sp>
      <p:sp>
        <p:nvSpPr>
          <p:cNvPr id="46083" name="Rectangle 3"/>
          <p:cNvSpPr>
            <a:spLocks noGrp="1" noChangeArrowheads="1"/>
          </p:cNvSpPr>
          <p:nvPr>
            <p:ph type="body" idx="1"/>
          </p:nvPr>
        </p:nvSpPr>
        <p:spPr>
          <a:xfrm>
            <a:off x="609600" y="1346201"/>
            <a:ext cx="10058400" cy="5274733"/>
          </a:xfrm>
        </p:spPr>
        <p:txBody>
          <a:bodyPr>
            <a:normAutofit fontScale="92500" lnSpcReduction="10000"/>
          </a:bodyPr>
          <a:lstStyle/>
          <a:p>
            <a:pPr>
              <a:spcBef>
                <a:spcPct val="0"/>
              </a:spcBef>
            </a:pPr>
            <a:r>
              <a:rPr lang="en-US" sz="2400" dirty="0" err="1">
                <a:latin typeface="Courier New" charset="0"/>
                <a:ea typeface="Courier New" charset="0"/>
                <a:cs typeface="Courier New" charset="0"/>
              </a:rPr>
              <a:t>R[rd</a:t>
            </a:r>
            <a:r>
              <a:rPr lang="en-US" sz="2400" dirty="0">
                <a:latin typeface="Courier New" charset="0"/>
                <a:ea typeface="Courier New" charset="0"/>
                <a:cs typeface="Courier New" charset="0"/>
              </a:rPr>
              <a:t>] = </a:t>
            </a:r>
            <a:r>
              <a:rPr lang="en-US" sz="2400" dirty="0" err="1">
                <a:latin typeface="Courier New" charset="0"/>
                <a:ea typeface="Courier New" charset="0"/>
                <a:cs typeface="Courier New" charset="0"/>
              </a:rPr>
              <a:t>R[rs</a:t>
            </a:r>
            <a:r>
              <a:rPr lang="en-US" sz="2400" dirty="0">
                <a:latin typeface="Courier New" charset="0"/>
                <a:ea typeface="Courier New" charset="0"/>
                <a:cs typeface="Courier New" charset="0"/>
              </a:rPr>
              <a:t>] op </a:t>
            </a:r>
            <a:r>
              <a:rPr lang="en-US" sz="2400" dirty="0" err="1">
                <a:latin typeface="Courier New" charset="0"/>
                <a:ea typeface="Courier New" charset="0"/>
                <a:cs typeface="Courier New" charset="0"/>
              </a:rPr>
              <a:t>R[rt</a:t>
            </a:r>
            <a:r>
              <a:rPr lang="en-US" sz="2400" dirty="0">
                <a:latin typeface="Courier New" charset="0"/>
                <a:ea typeface="Courier New" charset="0"/>
                <a:cs typeface="Courier New" charset="0"/>
              </a:rPr>
              <a:t>] (</a:t>
            </a:r>
            <a:r>
              <a:rPr lang="en-US" sz="2400" dirty="0" err="1">
                <a:latin typeface="Courier New" charset="0"/>
                <a:ea typeface="Courier New" charset="0"/>
                <a:cs typeface="Courier New" charset="0"/>
              </a:rPr>
              <a:t>addu</a:t>
            </a:r>
            <a:r>
              <a:rPr lang="en-US" sz="2400" dirty="0">
                <a:latin typeface="Courier New" charset="0"/>
                <a:ea typeface="Courier New" charset="0"/>
                <a:cs typeface="Courier New" charset="0"/>
              </a:rPr>
              <a:t> </a:t>
            </a:r>
            <a:r>
              <a:rPr lang="en-US" sz="2400" dirty="0" err="1">
                <a:latin typeface="Courier New" charset="0"/>
                <a:ea typeface="Courier New" charset="0"/>
                <a:cs typeface="Courier New" charset="0"/>
              </a:rPr>
              <a:t>rd,rs,rt</a:t>
            </a:r>
            <a:r>
              <a:rPr lang="en-US" sz="2400" dirty="0">
                <a:latin typeface="Courier New" charset="0"/>
                <a:ea typeface="Courier New" charset="0"/>
                <a:cs typeface="Courier New" charset="0"/>
              </a:rPr>
              <a:t>)</a:t>
            </a:r>
          </a:p>
          <a:p>
            <a:pPr lvl="1">
              <a:spcBef>
                <a:spcPct val="0"/>
              </a:spcBef>
            </a:pPr>
            <a:r>
              <a:rPr lang="en-US" sz="2400" dirty="0"/>
              <a:t>Ra, </a:t>
            </a:r>
            <a:r>
              <a:rPr lang="en-US" sz="2400" dirty="0" err="1"/>
              <a:t>Rb</a:t>
            </a:r>
            <a:r>
              <a:rPr lang="en-US" sz="2400" dirty="0"/>
              <a:t>, and </a:t>
            </a:r>
            <a:r>
              <a:rPr lang="en-US" sz="2400" dirty="0" err="1"/>
              <a:t>Rw</a:t>
            </a:r>
            <a:r>
              <a:rPr lang="en-US" sz="2400" dirty="0"/>
              <a:t> come from instruction’s </a:t>
            </a:r>
            <a:r>
              <a:rPr lang="en-US" sz="2400" dirty="0" smtClean="0"/>
              <a:t>Rs1, Rs2, </a:t>
            </a:r>
            <a:r>
              <a:rPr lang="en-US" sz="2400" dirty="0"/>
              <a:t>and Rd fields</a:t>
            </a:r>
          </a:p>
          <a:p>
            <a:pPr lvl="1">
              <a:spcBef>
                <a:spcPct val="0"/>
              </a:spcBef>
              <a:buFont typeface="Arial" charset="0"/>
              <a:buNone/>
            </a:pPr>
            <a:r>
              <a:rPr lang="en-US" dirty="0" smtClean="0"/>
              <a:t/>
            </a:r>
            <a:br>
              <a:rPr lang="en-US" dirty="0" smtClean="0"/>
            </a:br>
            <a:endParaRPr lang="en-US" dirty="0" smtClean="0"/>
          </a:p>
          <a:p>
            <a:pPr lvl="1">
              <a:spcBef>
                <a:spcPct val="0"/>
              </a:spcBef>
              <a:buFont typeface="Arial" charset="0"/>
              <a:buNone/>
            </a:pPr>
            <a:endParaRPr lang="en-US" dirty="0" smtClean="0"/>
          </a:p>
          <a:p>
            <a:pPr lvl="1">
              <a:spcBef>
                <a:spcPct val="0"/>
              </a:spcBef>
            </a:pPr>
            <a:r>
              <a:rPr lang="en-US" sz="2400" dirty="0" err="1"/>
              <a:t>ALUctr</a:t>
            </a:r>
            <a:r>
              <a:rPr lang="en-US" sz="2400" dirty="0"/>
              <a:t> and </a:t>
            </a:r>
            <a:r>
              <a:rPr lang="en-US" sz="2400" dirty="0" err="1"/>
              <a:t>RegWr</a:t>
            </a:r>
            <a:r>
              <a:rPr lang="en-US" sz="2400" dirty="0"/>
              <a:t>: control logic after decoding the instruction</a:t>
            </a:r>
          </a:p>
          <a:p>
            <a:pPr lvl="1">
              <a:spcBef>
                <a:spcPct val="0"/>
              </a:spcBef>
            </a:pPr>
            <a:endParaRPr lang="en-US" sz="2400" dirty="0"/>
          </a:p>
          <a:p>
            <a:pPr lvl="1">
              <a:spcBef>
                <a:spcPct val="0"/>
              </a:spcBef>
            </a:pPr>
            <a:endParaRPr lang="en-US" sz="2400" dirty="0"/>
          </a:p>
          <a:p>
            <a:pPr lvl="1">
              <a:spcBef>
                <a:spcPct val="0"/>
              </a:spcBef>
            </a:pPr>
            <a:endParaRPr lang="en-US" dirty="0" smtClean="0"/>
          </a:p>
          <a:p>
            <a:endParaRPr lang="en-US" dirty="0" smtClean="0"/>
          </a:p>
          <a:p>
            <a:pPr>
              <a:buFont typeface="Arial" charset="0"/>
              <a:buNone/>
            </a:pPr>
            <a:endParaRPr lang="en-US" dirty="0" smtClean="0"/>
          </a:p>
          <a:p>
            <a:pPr>
              <a:buFont typeface="Arial" charset="0"/>
              <a:buNone/>
            </a:pPr>
            <a:endParaRPr lang="en-US" dirty="0" smtClean="0"/>
          </a:p>
          <a:p>
            <a:pPr>
              <a:spcBef>
                <a:spcPts val="1600"/>
              </a:spcBef>
            </a:pPr>
            <a:r>
              <a:rPr lang="en-US" sz="2400" dirty="0"/>
              <a:t>… Already defined the register file &amp; ALU             </a:t>
            </a:r>
          </a:p>
        </p:txBody>
      </p:sp>
      <p:sp>
        <p:nvSpPr>
          <p:cNvPr id="62469" name="Line 13"/>
          <p:cNvSpPr>
            <a:spLocks noChangeShapeType="1"/>
          </p:cNvSpPr>
          <p:nvPr/>
        </p:nvSpPr>
        <p:spPr bwMode="auto">
          <a:xfrm flipH="1">
            <a:off x="8128000" y="4630738"/>
            <a:ext cx="1854200" cy="0"/>
          </a:xfrm>
          <a:prstGeom prst="line">
            <a:avLst/>
          </a:prstGeom>
          <a:noFill/>
          <a:ln w="25400">
            <a:solidFill>
              <a:srgbClr val="000000"/>
            </a:solidFill>
            <a:round/>
            <a:headEnd type="triangle" w="med" len="med"/>
            <a:tailEnd/>
          </a:ln>
        </p:spPr>
        <p:txBody>
          <a:bodyPr wrap="none" anchor="ctr">
            <a:prstTxWarp prst="textNoShape">
              <a:avLst/>
            </a:prstTxWarp>
          </a:bodyPr>
          <a:lstStyle/>
          <a:p>
            <a:pPr>
              <a:defRPr/>
            </a:pPr>
            <a:endParaRPr lang="en-US"/>
          </a:p>
        </p:txBody>
      </p:sp>
      <p:sp>
        <p:nvSpPr>
          <p:cNvPr id="62470" name="Line 14"/>
          <p:cNvSpPr>
            <a:spLocks noChangeShapeType="1"/>
          </p:cNvSpPr>
          <p:nvPr/>
        </p:nvSpPr>
        <p:spPr bwMode="auto">
          <a:xfrm flipH="1">
            <a:off x="8639676" y="4484688"/>
            <a:ext cx="165100" cy="292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62471" name="Rectangle 15"/>
          <p:cNvSpPr>
            <a:spLocks noChangeArrowheads="1"/>
          </p:cNvSpPr>
          <p:nvPr/>
        </p:nvSpPr>
        <p:spPr bwMode="auto">
          <a:xfrm>
            <a:off x="8278814" y="4630738"/>
            <a:ext cx="547687"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a:t>32</a:t>
            </a:r>
          </a:p>
        </p:txBody>
      </p:sp>
      <p:sp>
        <p:nvSpPr>
          <p:cNvPr id="62472" name="Rectangle 16"/>
          <p:cNvSpPr>
            <a:spLocks noChangeArrowheads="1"/>
          </p:cNvSpPr>
          <p:nvPr/>
        </p:nvSpPr>
        <p:spPr bwMode="auto">
          <a:xfrm>
            <a:off x="8097044" y="4907303"/>
            <a:ext cx="8493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a:t>Result</a:t>
            </a:r>
          </a:p>
        </p:txBody>
      </p:sp>
      <p:sp>
        <p:nvSpPr>
          <p:cNvPr id="62473" name="Line 17"/>
          <p:cNvSpPr>
            <a:spLocks noChangeShapeType="1"/>
          </p:cNvSpPr>
          <p:nvPr/>
        </p:nvSpPr>
        <p:spPr bwMode="auto">
          <a:xfrm>
            <a:off x="7912100" y="3722688"/>
            <a:ext cx="0" cy="444500"/>
          </a:xfrm>
          <a:prstGeom prst="line">
            <a:avLst/>
          </a:prstGeom>
          <a:noFill/>
          <a:ln w="12700">
            <a:solidFill>
              <a:schemeClr val="accent2"/>
            </a:solidFill>
            <a:round/>
            <a:headEnd/>
            <a:tailEnd type="triangle" w="med" len="med"/>
          </a:ln>
        </p:spPr>
        <p:txBody>
          <a:bodyPr wrap="none" anchor="ctr">
            <a:prstTxWarp prst="textNoShape">
              <a:avLst/>
            </a:prstTxWarp>
          </a:bodyPr>
          <a:lstStyle/>
          <a:p>
            <a:pPr>
              <a:defRPr/>
            </a:pPr>
            <a:endParaRPr lang="en-US"/>
          </a:p>
        </p:txBody>
      </p:sp>
      <p:sp>
        <p:nvSpPr>
          <p:cNvPr id="62474" name="Rectangle 18"/>
          <p:cNvSpPr>
            <a:spLocks noChangeArrowheads="1"/>
          </p:cNvSpPr>
          <p:nvPr/>
        </p:nvSpPr>
        <p:spPr bwMode="auto">
          <a:xfrm>
            <a:off x="7532688" y="3411538"/>
            <a:ext cx="989012"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a:solidFill>
                  <a:schemeClr val="accent2"/>
                </a:solidFill>
              </a:rPr>
              <a:t>ALUctr</a:t>
            </a:r>
          </a:p>
        </p:txBody>
      </p:sp>
      <p:sp>
        <p:nvSpPr>
          <p:cNvPr id="62475" name="Rectangle 19"/>
          <p:cNvSpPr>
            <a:spLocks noChangeArrowheads="1"/>
          </p:cNvSpPr>
          <p:nvPr/>
        </p:nvSpPr>
        <p:spPr bwMode="auto">
          <a:xfrm>
            <a:off x="3716338" y="5011739"/>
            <a:ext cx="47625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clk</a:t>
            </a:r>
          </a:p>
        </p:txBody>
      </p:sp>
      <p:sp>
        <p:nvSpPr>
          <p:cNvPr id="62476" name="Rectangle 20"/>
          <p:cNvSpPr>
            <a:spLocks noChangeArrowheads="1"/>
          </p:cNvSpPr>
          <p:nvPr/>
        </p:nvSpPr>
        <p:spPr bwMode="auto">
          <a:xfrm>
            <a:off x="3325813" y="4173539"/>
            <a:ext cx="7858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busW</a:t>
            </a:r>
          </a:p>
        </p:txBody>
      </p:sp>
      <p:sp>
        <p:nvSpPr>
          <p:cNvPr id="62477" name="Rectangle 21"/>
          <p:cNvSpPr>
            <a:spLocks noChangeArrowheads="1"/>
          </p:cNvSpPr>
          <p:nvPr/>
        </p:nvSpPr>
        <p:spPr bwMode="auto">
          <a:xfrm>
            <a:off x="4410076" y="4033838"/>
            <a:ext cx="1431925" cy="1212850"/>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p>
        </p:txBody>
      </p:sp>
      <p:sp>
        <p:nvSpPr>
          <p:cNvPr id="62478" name="Rectangle 22"/>
          <p:cNvSpPr>
            <a:spLocks noChangeArrowheads="1"/>
          </p:cNvSpPr>
          <p:nvPr/>
        </p:nvSpPr>
        <p:spPr bwMode="auto">
          <a:xfrm>
            <a:off x="3873500" y="3440114"/>
            <a:ext cx="890588"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solidFill>
                  <a:schemeClr val="accent2"/>
                </a:solidFill>
              </a:rPr>
              <a:t>RegWr</a:t>
            </a:r>
          </a:p>
        </p:txBody>
      </p:sp>
      <p:sp>
        <p:nvSpPr>
          <p:cNvPr id="62479" name="Line 23"/>
          <p:cNvSpPr>
            <a:spLocks noChangeShapeType="1"/>
          </p:cNvSpPr>
          <p:nvPr/>
        </p:nvSpPr>
        <p:spPr bwMode="auto">
          <a:xfrm flipH="1">
            <a:off x="3403600" y="4554538"/>
            <a:ext cx="1016000" cy="0"/>
          </a:xfrm>
          <a:prstGeom prst="line">
            <a:avLst/>
          </a:prstGeom>
          <a:noFill/>
          <a:ln w="25400">
            <a:solidFill>
              <a:srgbClr val="000000"/>
            </a:solidFill>
            <a:round/>
            <a:headEnd type="triangle" w="med" len="med"/>
            <a:tailEnd/>
          </a:ln>
        </p:spPr>
        <p:txBody>
          <a:bodyPr wrap="none" anchor="ctr">
            <a:prstTxWarp prst="textNoShape">
              <a:avLst/>
            </a:prstTxWarp>
          </a:bodyPr>
          <a:lstStyle/>
          <a:p>
            <a:pPr>
              <a:defRPr/>
            </a:pPr>
            <a:endParaRPr lang="en-US"/>
          </a:p>
        </p:txBody>
      </p:sp>
      <p:sp>
        <p:nvSpPr>
          <p:cNvPr id="62480" name="Line 24"/>
          <p:cNvSpPr>
            <a:spLocks noChangeShapeType="1"/>
          </p:cNvSpPr>
          <p:nvPr/>
        </p:nvSpPr>
        <p:spPr bwMode="auto">
          <a:xfrm flipH="1">
            <a:off x="3867150" y="4408488"/>
            <a:ext cx="165100" cy="292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62481" name="Rectangle 25"/>
          <p:cNvSpPr>
            <a:spLocks noChangeArrowheads="1"/>
          </p:cNvSpPr>
          <p:nvPr/>
        </p:nvSpPr>
        <p:spPr bwMode="auto">
          <a:xfrm>
            <a:off x="3554413" y="4554539"/>
            <a:ext cx="442912"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32</a:t>
            </a:r>
          </a:p>
        </p:txBody>
      </p:sp>
      <p:sp>
        <p:nvSpPr>
          <p:cNvPr id="62482" name="Line 26"/>
          <p:cNvSpPr>
            <a:spLocks noChangeShapeType="1"/>
          </p:cNvSpPr>
          <p:nvPr/>
        </p:nvSpPr>
        <p:spPr bwMode="auto">
          <a:xfrm>
            <a:off x="5851525" y="4173538"/>
            <a:ext cx="1803400"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p>
        </p:txBody>
      </p:sp>
      <p:sp>
        <p:nvSpPr>
          <p:cNvPr id="62483" name="Line 27"/>
          <p:cNvSpPr>
            <a:spLocks noChangeShapeType="1"/>
          </p:cNvSpPr>
          <p:nvPr/>
        </p:nvSpPr>
        <p:spPr bwMode="auto">
          <a:xfrm flipH="1">
            <a:off x="6838950" y="4027488"/>
            <a:ext cx="165100" cy="292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62484" name="Rectangle 28"/>
          <p:cNvSpPr>
            <a:spLocks noChangeArrowheads="1"/>
          </p:cNvSpPr>
          <p:nvPr/>
        </p:nvSpPr>
        <p:spPr bwMode="auto">
          <a:xfrm>
            <a:off x="6867526" y="4173539"/>
            <a:ext cx="44291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32</a:t>
            </a:r>
          </a:p>
        </p:txBody>
      </p:sp>
      <p:sp>
        <p:nvSpPr>
          <p:cNvPr id="62485" name="Rectangle 29"/>
          <p:cNvSpPr>
            <a:spLocks noChangeArrowheads="1"/>
          </p:cNvSpPr>
          <p:nvPr/>
        </p:nvSpPr>
        <p:spPr bwMode="auto">
          <a:xfrm>
            <a:off x="6221413" y="3792538"/>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busA</a:t>
            </a:r>
          </a:p>
        </p:txBody>
      </p:sp>
      <p:sp>
        <p:nvSpPr>
          <p:cNvPr id="62486" name="Line 30"/>
          <p:cNvSpPr>
            <a:spLocks noChangeShapeType="1"/>
          </p:cNvSpPr>
          <p:nvPr/>
        </p:nvSpPr>
        <p:spPr bwMode="auto">
          <a:xfrm flipV="1">
            <a:off x="4559300" y="3779838"/>
            <a:ext cx="0" cy="2540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62487" name="Line 31"/>
          <p:cNvSpPr>
            <a:spLocks noChangeShapeType="1"/>
          </p:cNvSpPr>
          <p:nvPr/>
        </p:nvSpPr>
        <p:spPr bwMode="auto">
          <a:xfrm>
            <a:off x="5867400" y="5087938"/>
            <a:ext cx="1803400" cy="0"/>
          </a:xfrm>
          <a:prstGeom prst="line">
            <a:avLst/>
          </a:prstGeom>
          <a:noFill/>
          <a:ln w="25400">
            <a:solidFill>
              <a:srgbClr val="000000"/>
            </a:solidFill>
            <a:round/>
            <a:headEnd/>
            <a:tailEnd type="triangle" w="med" len="med"/>
          </a:ln>
        </p:spPr>
        <p:txBody>
          <a:bodyPr wrap="none" anchor="ctr">
            <a:prstTxWarp prst="textNoShape">
              <a:avLst/>
            </a:prstTxWarp>
          </a:bodyPr>
          <a:lstStyle/>
          <a:p>
            <a:pPr>
              <a:defRPr/>
            </a:pPr>
            <a:endParaRPr lang="en-US"/>
          </a:p>
        </p:txBody>
      </p:sp>
      <p:sp>
        <p:nvSpPr>
          <p:cNvPr id="62488" name="Line 32"/>
          <p:cNvSpPr>
            <a:spLocks noChangeShapeType="1"/>
          </p:cNvSpPr>
          <p:nvPr/>
        </p:nvSpPr>
        <p:spPr bwMode="auto">
          <a:xfrm flipH="1">
            <a:off x="6838950" y="4941888"/>
            <a:ext cx="165100" cy="292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62489" name="Rectangle 33"/>
          <p:cNvSpPr>
            <a:spLocks noChangeArrowheads="1"/>
          </p:cNvSpPr>
          <p:nvPr/>
        </p:nvSpPr>
        <p:spPr bwMode="auto">
          <a:xfrm>
            <a:off x="6867526" y="5087939"/>
            <a:ext cx="44291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32</a:t>
            </a:r>
          </a:p>
        </p:txBody>
      </p:sp>
      <p:sp>
        <p:nvSpPr>
          <p:cNvPr id="62490" name="Rectangle 34"/>
          <p:cNvSpPr>
            <a:spLocks noChangeArrowheads="1"/>
          </p:cNvSpPr>
          <p:nvPr/>
        </p:nvSpPr>
        <p:spPr bwMode="auto">
          <a:xfrm>
            <a:off x="6221413" y="4706938"/>
            <a:ext cx="7032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busB</a:t>
            </a:r>
          </a:p>
        </p:txBody>
      </p:sp>
      <p:sp>
        <p:nvSpPr>
          <p:cNvPr id="62491" name="Line 35"/>
          <p:cNvSpPr>
            <a:spLocks noChangeShapeType="1"/>
          </p:cNvSpPr>
          <p:nvPr/>
        </p:nvSpPr>
        <p:spPr bwMode="auto">
          <a:xfrm flipH="1">
            <a:off x="3911600" y="5011738"/>
            <a:ext cx="482600"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p>
        </p:txBody>
      </p:sp>
      <p:sp>
        <p:nvSpPr>
          <p:cNvPr id="62492" name="Line 36"/>
          <p:cNvSpPr>
            <a:spLocks noChangeShapeType="1"/>
          </p:cNvSpPr>
          <p:nvPr/>
        </p:nvSpPr>
        <p:spPr bwMode="auto">
          <a:xfrm>
            <a:off x="4864100" y="3598863"/>
            <a:ext cx="0" cy="431800"/>
          </a:xfrm>
          <a:prstGeom prst="line">
            <a:avLst/>
          </a:prstGeom>
          <a:noFill/>
          <a:ln w="25400">
            <a:solidFill>
              <a:srgbClr val="000000"/>
            </a:solidFill>
            <a:round/>
            <a:headEnd/>
            <a:tailEnd/>
          </a:ln>
        </p:spPr>
        <p:txBody>
          <a:bodyPr wrap="none" anchor="ctr">
            <a:prstTxWarp prst="textNoShape">
              <a:avLst/>
            </a:prstTxWarp>
          </a:bodyPr>
          <a:lstStyle/>
          <a:p>
            <a:pPr>
              <a:defRPr/>
            </a:pPr>
            <a:endParaRPr lang="en-US"/>
          </a:p>
        </p:txBody>
      </p:sp>
      <p:sp>
        <p:nvSpPr>
          <p:cNvPr id="62493" name="Line 37"/>
          <p:cNvSpPr>
            <a:spLocks noChangeShapeType="1"/>
          </p:cNvSpPr>
          <p:nvPr/>
        </p:nvSpPr>
        <p:spPr bwMode="auto">
          <a:xfrm flipV="1">
            <a:off x="4794250" y="3709988"/>
            <a:ext cx="139700" cy="165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62494" name="Rectangle 38"/>
          <p:cNvSpPr>
            <a:spLocks noChangeArrowheads="1"/>
          </p:cNvSpPr>
          <p:nvPr/>
        </p:nvSpPr>
        <p:spPr bwMode="auto">
          <a:xfrm>
            <a:off x="4621214" y="3563939"/>
            <a:ext cx="312737"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5</a:t>
            </a:r>
          </a:p>
        </p:txBody>
      </p:sp>
      <p:sp>
        <p:nvSpPr>
          <p:cNvPr id="62495" name="Line 39"/>
          <p:cNvSpPr>
            <a:spLocks noChangeShapeType="1"/>
          </p:cNvSpPr>
          <p:nvPr/>
        </p:nvSpPr>
        <p:spPr bwMode="auto">
          <a:xfrm>
            <a:off x="5245100" y="3598863"/>
            <a:ext cx="0" cy="431800"/>
          </a:xfrm>
          <a:prstGeom prst="line">
            <a:avLst/>
          </a:prstGeom>
          <a:noFill/>
          <a:ln w="25400">
            <a:solidFill>
              <a:srgbClr val="000000"/>
            </a:solidFill>
            <a:round/>
            <a:headEnd/>
            <a:tailEnd/>
          </a:ln>
        </p:spPr>
        <p:txBody>
          <a:bodyPr wrap="none" anchor="ctr">
            <a:prstTxWarp prst="textNoShape">
              <a:avLst/>
            </a:prstTxWarp>
          </a:bodyPr>
          <a:lstStyle/>
          <a:p>
            <a:pPr>
              <a:defRPr/>
            </a:pPr>
            <a:endParaRPr lang="en-US"/>
          </a:p>
        </p:txBody>
      </p:sp>
      <p:sp>
        <p:nvSpPr>
          <p:cNvPr id="62496" name="Line 40"/>
          <p:cNvSpPr>
            <a:spLocks noChangeShapeType="1"/>
          </p:cNvSpPr>
          <p:nvPr/>
        </p:nvSpPr>
        <p:spPr bwMode="auto">
          <a:xfrm flipV="1">
            <a:off x="5175250" y="3709988"/>
            <a:ext cx="139700" cy="165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62497" name="Rectangle 41"/>
          <p:cNvSpPr>
            <a:spLocks noChangeArrowheads="1"/>
          </p:cNvSpPr>
          <p:nvPr/>
        </p:nvSpPr>
        <p:spPr bwMode="auto">
          <a:xfrm>
            <a:off x="5002214" y="3563939"/>
            <a:ext cx="312737"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5</a:t>
            </a:r>
          </a:p>
        </p:txBody>
      </p:sp>
      <p:sp>
        <p:nvSpPr>
          <p:cNvPr id="62498" name="Line 42"/>
          <p:cNvSpPr>
            <a:spLocks noChangeShapeType="1"/>
          </p:cNvSpPr>
          <p:nvPr/>
        </p:nvSpPr>
        <p:spPr bwMode="auto">
          <a:xfrm>
            <a:off x="5702300" y="3598863"/>
            <a:ext cx="0" cy="431800"/>
          </a:xfrm>
          <a:prstGeom prst="line">
            <a:avLst/>
          </a:prstGeom>
          <a:noFill/>
          <a:ln w="25400">
            <a:solidFill>
              <a:srgbClr val="000000"/>
            </a:solidFill>
            <a:round/>
            <a:headEnd/>
            <a:tailEnd/>
          </a:ln>
        </p:spPr>
        <p:txBody>
          <a:bodyPr wrap="none" anchor="ctr">
            <a:prstTxWarp prst="textNoShape">
              <a:avLst/>
            </a:prstTxWarp>
          </a:bodyPr>
          <a:lstStyle/>
          <a:p>
            <a:pPr>
              <a:defRPr/>
            </a:pPr>
            <a:endParaRPr lang="en-US"/>
          </a:p>
        </p:txBody>
      </p:sp>
      <p:sp>
        <p:nvSpPr>
          <p:cNvPr id="62499" name="Line 43"/>
          <p:cNvSpPr>
            <a:spLocks noChangeShapeType="1"/>
          </p:cNvSpPr>
          <p:nvPr/>
        </p:nvSpPr>
        <p:spPr bwMode="auto">
          <a:xfrm flipV="1">
            <a:off x="5632450" y="3709988"/>
            <a:ext cx="139700" cy="1651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p>
        </p:txBody>
      </p:sp>
      <p:sp>
        <p:nvSpPr>
          <p:cNvPr id="62500" name="Rectangle 44"/>
          <p:cNvSpPr>
            <a:spLocks noChangeArrowheads="1"/>
          </p:cNvSpPr>
          <p:nvPr/>
        </p:nvSpPr>
        <p:spPr bwMode="auto">
          <a:xfrm>
            <a:off x="5459414" y="3563939"/>
            <a:ext cx="312737"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5</a:t>
            </a:r>
          </a:p>
        </p:txBody>
      </p:sp>
      <p:sp>
        <p:nvSpPr>
          <p:cNvPr id="62501" name="Rectangle 45"/>
          <p:cNvSpPr>
            <a:spLocks noChangeArrowheads="1"/>
          </p:cNvSpPr>
          <p:nvPr/>
        </p:nvSpPr>
        <p:spPr bwMode="auto">
          <a:xfrm>
            <a:off x="4559300" y="4021139"/>
            <a:ext cx="515938"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Rw</a:t>
            </a:r>
          </a:p>
        </p:txBody>
      </p:sp>
      <p:sp>
        <p:nvSpPr>
          <p:cNvPr id="62502" name="Rectangle 46"/>
          <p:cNvSpPr>
            <a:spLocks noChangeArrowheads="1"/>
          </p:cNvSpPr>
          <p:nvPr/>
        </p:nvSpPr>
        <p:spPr bwMode="auto">
          <a:xfrm>
            <a:off x="5016501" y="4021139"/>
            <a:ext cx="4540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t>Ra</a:t>
            </a:r>
          </a:p>
        </p:txBody>
      </p:sp>
      <p:sp>
        <p:nvSpPr>
          <p:cNvPr id="62503" name="Rectangle 47"/>
          <p:cNvSpPr>
            <a:spLocks noChangeArrowheads="1"/>
          </p:cNvSpPr>
          <p:nvPr/>
        </p:nvSpPr>
        <p:spPr bwMode="auto">
          <a:xfrm>
            <a:off x="5397500" y="4021139"/>
            <a:ext cx="465138"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err="1"/>
              <a:t>Rb</a:t>
            </a:r>
            <a:endParaRPr lang="en-US" sz="2000" dirty="0"/>
          </a:p>
        </p:txBody>
      </p:sp>
      <p:sp>
        <p:nvSpPr>
          <p:cNvPr id="46119" name="Rectangle 48"/>
          <p:cNvSpPr>
            <a:spLocks noChangeArrowheads="1"/>
          </p:cNvSpPr>
          <p:nvPr/>
        </p:nvSpPr>
        <p:spPr bwMode="auto">
          <a:xfrm>
            <a:off x="4559301" y="4419600"/>
            <a:ext cx="1287463" cy="70485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a:latin typeface="Calibri" charset="0"/>
              </a:rPr>
              <a:t>32 x 32-bit</a:t>
            </a:r>
          </a:p>
          <a:p>
            <a:r>
              <a:rPr lang="en-US" sz="2000">
                <a:latin typeface="Calibri" charset="0"/>
              </a:rPr>
              <a:t>Registers</a:t>
            </a:r>
          </a:p>
        </p:txBody>
      </p:sp>
      <p:sp>
        <p:nvSpPr>
          <p:cNvPr id="46120" name="Line 49"/>
          <p:cNvSpPr>
            <a:spLocks noChangeShapeType="1"/>
          </p:cNvSpPr>
          <p:nvPr/>
        </p:nvSpPr>
        <p:spPr bwMode="auto">
          <a:xfrm>
            <a:off x="9207500" y="4643438"/>
            <a:ext cx="0" cy="1193800"/>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46121" name="Line 50"/>
          <p:cNvSpPr>
            <a:spLocks noChangeShapeType="1"/>
          </p:cNvSpPr>
          <p:nvPr/>
        </p:nvSpPr>
        <p:spPr bwMode="auto">
          <a:xfrm flipH="1">
            <a:off x="3403600" y="5849938"/>
            <a:ext cx="5816600" cy="0"/>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46122" name="Line 51"/>
          <p:cNvSpPr>
            <a:spLocks noChangeShapeType="1"/>
          </p:cNvSpPr>
          <p:nvPr/>
        </p:nvSpPr>
        <p:spPr bwMode="auto">
          <a:xfrm flipV="1">
            <a:off x="3416300" y="4541838"/>
            <a:ext cx="0" cy="1320800"/>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62508" name="Rectangle 52"/>
          <p:cNvSpPr>
            <a:spLocks noChangeArrowheads="1"/>
          </p:cNvSpPr>
          <p:nvPr/>
        </p:nvSpPr>
        <p:spPr bwMode="auto">
          <a:xfrm>
            <a:off x="5078414" y="3259139"/>
            <a:ext cx="498984" cy="39754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smtClean="0">
                <a:solidFill>
                  <a:schemeClr val="accent2"/>
                </a:solidFill>
              </a:rPr>
              <a:t>rs1</a:t>
            </a:r>
            <a:endParaRPr lang="en-US" sz="2000" dirty="0">
              <a:solidFill>
                <a:schemeClr val="accent2"/>
              </a:solidFill>
            </a:endParaRPr>
          </a:p>
        </p:txBody>
      </p:sp>
      <p:sp>
        <p:nvSpPr>
          <p:cNvPr id="62509" name="Rectangle 53"/>
          <p:cNvSpPr>
            <a:spLocks noChangeArrowheads="1"/>
          </p:cNvSpPr>
          <p:nvPr/>
        </p:nvSpPr>
        <p:spPr bwMode="auto">
          <a:xfrm>
            <a:off x="5535613" y="3259139"/>
            <a:ext cx="498984" cy="39754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smtClean="0">
                <a:solidFill>
                  <a:schemeClr val="accent2"/>
                </a:solidFill>
              </a:rPr>
              <a:t>rs2</a:t>
            </a:r>
            <a:endParaRPr lang="en-US" sz="2000" dirty="0">
              <a:solidFill>
                <a:schemeClr val="accent2"/>
              </a:solidFill>
            </a:endParaRPr>
          </a:p>
        </p:txBody>
      </p:sp>
      <p:sp>
        <p:nvSpPr>
          <p:cNvPr id="62510" name="Rectangle 54"/>
          <p:cNvSpPr>
            <a:spLocks noChangeArrowheads="1"/>
          </p:cNvSpPr>
          <p:nvPr/>
        </p:nvSpPr>
        <p:spPr bwMode="auto">
          <a:xfrm>
            <a:off x="4697414" y="3259139"/>
            <a:ext cx="403407" cy="39754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a:solidFill>
                  <a:schemeClr val="accent2"/>
                </a:solidFill>
              </a:rPr>
              <a:t>rd</a:t>
            </a:r>
          </a:p>
        </p:txBody>
      </p:sp>
      <p:sp>
        <p:nvSpPr>
          <p:cNvPr id="62511" name="Rectangle 55"/>
          <p:cNvSpPr>
            <a:spLocks noChangeArrowheads="1"/>
          </p:cNvSpPr>
          <p:nvPr/>
        </p:nvSpPr>
        <p:spPr bwMode="auto">
          <a:xfrm rot="5400000">
            <a:off x="7687469" y="4469607"/>
            <a:ext cx="565150"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a:t>ALU</a:t>
            </a:r>
            <a:endParaRPr lang="en-US" sz="2000" dirty="0"/>
          </a:p>
        </p:txBody>
      </p:sp>
      <p:sp>
        <p:nvSpPr>
          <p:cNvPr id="62538" name="Line 83"/>
          <p:cNvSpPr>
            <a:spLocks noChangeShapeType="1"/>
          </p:cNvSpPr>
          <p:nvPr/>
        </p:nvSpPr>
        <p:spPr bwMode="auto">
          <a:xfrm>
            <a:off x="4406900" y="4935538"/>
            <a:ext cx="152400" cy="762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
        <p:nvSpPr>
          <p:cNvPr id="62539" name="Line 84"/>
          <p:cNvSpPr>
            <a:spLocks noChangeShapeType="1"/>
          </p:cNvSpPr>
          <p:nvPr/>
        </p:nvSpPr>
        <p:spPr bwMode="auto">
          <a:xfrm flipH="1">
            <a:off x="4406900" y="5011738"/>
            <a:ext cx="152400" cy="762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p>
        </p:txBody>
      </p:sp>
      <p:sp>
        <p:nvSpPr>
          <p:cNvPr id="84" name="Date Placeholder 83"/>
          <p:cNvSpPr>
            <a:spLocks noGrp="1"/>
          </p:cNvSpPr>
          <p:nvPr>
            <p:ph type="dt" sz="quarter" idx="10"/>
          </p:nvPr>
        </p:nvSpPr>
        <p:spPr/>
        <p:txBody>
          <a:bodyPr/>
          <a:lstStyle/>
          <a:p>
            <a:pPr>
              <a:defRPr/>
            </a:pPr>
            <a:fld id="{5AB46F46-6036-534D-921D-7DEFBE829815}" type="datetime1">
              <a:rPr lang="en-US" smtClean="0"/>
              <a:pPr>
                <a:defRPr/>
              </a:pPr>
              <a:t>10/5/17</a:t>
            </a:fld>
            <a:endParaRPr lang="en-US" dirty="0"/>
          </a:p>
        </p:txBody>
      </p:sp>
      <p:sp>
        <p:nvSpPr>
          <p:cNvPr id="85" name="Slide Number Placeholder 84"/>
          <p:cNvSpPr>
            <a:spLocks noGrp="1"/>
          </p:cNvSpPr>
          <p:nvPr>
            <p:ph type="sldNum" sz="quarter" idx="12"/>
          </p:nvPr>
        </p:nvSpPr>
        <p:spPr/>
        <p:txBody>
          <a:bodyPr/>
          <a:lstStyle/>
          <a:p>
            <a:pPr>
              <a:defRPr/>
            </a:pPr>
            <a:fld id="{DC9AA7E3-C907-C945-A6C4-094A56DA5FEB}" type="slidenum">
              <a:rPr lang="en-US" smtClean="0"/>
              <a:pPr>
                <a:defRPr/>
              </a:pPr>
              <a:t>67</a:t>
            </a:fld>
            <a:endParaRPr lang="en-US" dirty="0"/>
          </a:p>
        </p:txBody>
      </p:sp>
      <p:sp>
        <p:nvSpPr>
          <p:cNvPr id="86" name="Footer Placeholder 85"/>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87" name="Freeform 86"/>
          <p:cNvSpPr/>
          <p:nvPr/>
        </p:nvSpPr>
        <p:spPr>
          <a:xfrm>
            <a:off x="7653338" y="3987800"/>
            <a:ext cx="482600" cy="1270000"/>
          </a:xfrm>
          <a:custGeom>
            <a:avLst/>
            <a:gdLst>
              <a:gd name="connsiteX0" fmla="*/ 0 w 482321"/>
              <a:gd name="connsiteY0" fmla="*/ 417950 h 1269925"/>
              <a:gd name="connsiteX1" fmla="*/ 0 w 482321"/>
              <a:gd name="connsiteY1" fmla="*/ 0 h 1269925"/>
              <a:gd name="connsiteX2" fmla="*/ 466244 w 482321"/>
              <a:gd name="connsiteY2" fmla="*/ 337575 h 1269925"/>
              <a:gd name="connsiteX3" fmla="*/ 482321 w 482321"/>
              <a:gd name="connsiteY3" fmla="*/ 916275 h 1269925"/>
              <a:gd name="connsiteX4" fmla="*/ 32155 w 482321"/>
              <a:gd name="connsiteY4" fmla="*/ 1269925 h 1269925"/>
              <a:gd name="connsiteX5" fmla="*/ 0 w 482321"/>
              <a:gd name="connsiteY5" fmla="*/ 868050 h 1269925"/>
              <a:gd name="connsiteX6" fmla="*/ 192928 w 482321"/>
              <a:gd name="connsiteY6" fmla="*/ 691225 h 1269925"/>
              <a:gd name="connsiteX7" fmla="*/ 0 w 482321"/>
              <a:gd name="connsiteY7" fmla="*/ 530475 h 1269925"/>
              <a:gd name="connsiteX8" fmla="*/ 0 w 482321"/>
              <a:gd name="connsiteY8" fmla="*/ 417950 h 126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21" h="1269925">
                <a:moveTo>
                  <a:pt x="0" y="417950"/>
                </a:moveTo>
                <a:lnTo>
                  <a:pt x="0" y="0"/>
                </a:lnTo>
                <a:lnTo>
                  <a:pt x="466244" y="337575"/>
                </a:lnTo>
                <a:lnTo>
                  <a:pt x="482321" y="916275"/>
                </a:lnTo>
                <a:lnTo>
                  <a:pt x="32155" y="1269925"/>
                </a:lnTo>
                <a:lnTo>
                  <a:pt x="0" y="868050"/>
                </a:lnTo>
                <a:lnTo>
                  <a:pt x="192928" y="691225"/>
                </a:lnTo>
                <a:lnTo>
                  <a:pt x="0" y="530475"/>
                </a:lnTo>
                <a:lnTo>
                  <a:pt x="0" y="417950"/>
                </a:ln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pic>
        <p:nvPicPr>
          <p:cNvPr id="79" name="Picture 78" descr="Untitle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860" y="2044701"/>
            <a:ext cx="7586655" cy="771525"/>
          </a:xfrm>
          <a:prstGeom prst="rect">
            <a:avLst/>
          </a:prstGeom>
        </p:spPr>
      </p:pic>
      <p:sp>
        <p:nvSpPr>
          <p:cNvPr id="80" name="TextBox 79"/>
          <p:cNvSpPr txBox="1"/>
          <p:nvPr/>
        </p:nvSpPr>
        <p:spPr>
          <a:xfrm>
            <a:off x="8866628" y="4125921"/>
            <a:ext cx="558230" cy="338554"/>
          </a:xfrm>
          <a:prstGeom prst="rect">
            <a:avLst/>
          </a:prstGeom>
          <a:noFill/>
        </p:spPr>
        <p:txBody>
          <a:bodyPr wrap="none" rtlCol="0">
            <a:spAutoFit/>
          </a:bodyPr>
          <a:lstStyle/>
          <a:p>
            <a:r>
              <a:rPr lang="en-US" sz="1600" dirty="0" smtClean="0"/>
              <a:t>Zero</a:t>
            </a:r>
            <a:endParaRPr lang="en-US" sz="1600" dirty="0"/>
          </a:p>
        </p:txBody>
      </p:sp>
      <p:cxnSp>
        <p:nvCxnSpPr>
          <p:cNvPr id="81" name="Straight Arrow Connector 80"/>
          <p:cNvCxnSpPr/>
          <p:nvPr/>
        </p:nvCxnSpPr>
        <p:spPr>
          <a:xfrm>
            <a:off x="8140025" y="4315166"/>
            <a:ext cx="7874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7194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Agenda</a:t>
            </a:r>
          </a:p>
        </p:txBody>
      </p:sp>
      <p:sp>
        <p:nvSpPr>
          <p:cNvPr id="19459" name="Content Placeholder 2"/>
          <p:cNvSpPr>
            <a:spLocks noGrp="1"/>
          </p:cNvSpPr>
          <p:nvPr>
            <p:ph idx="1"/>
          </p:nvPr>
        </p:nvSpPr>
        <p:spPr/>
        <p:txBody>
          <a:bodyPr>
            <a:normAutofit/>
          </a:bodyPr>
          <a:lstStyle/>
          <a:p>
            <a:r>
              <a:rPr lang="en-US" dirty="0" smtClean="0">
                <a:solidFill>
                  <a:schemeClr val="bg1">
                    <a:lumMod val="65000"/>
                  </a:schemeClr>
                </a:solidFill>
              </a:rPr>
              <a:t>Boolean Algebra</a:t>
            </a:r>
          </a:p>
          <a:p>
            <a:r>
              <a:rPr lang="en-US" dirty="0" smtClean="0">
                <a:solidFill>
                  <a:schemeClr val="bg1">
                    <a:lumMod val="65000"/>
                  </a:schemeClr>
                </a:solidFill>
              </a:rPr>
              <a:t>Timing and State Machines</a:t>
            </a:r>
          </a:p>
          <a:p>
            <a:r>
              <a:rPr lang="en-US" dirty="0" err="1" smtClean="0">
                <a:solidFill>
                  <a:schemeClr val="bg1">
                    <a:lumMod val="65000"/>
                  </a:schemeClr>
                </a:solidFill>
              </a:rPr>
              <a:t>Datapath</a:t>
            </a:r>
            <a:r>
              <a:rPr lang="en-US" dirty="0" smtClean="0">
                <a:solidFill>
                  <a:schemeClr val="bg1">
                    <a:lumMod val="65000"/>
                  </a:schemeClr>
                </a:solidFill>
              </a:rPr>
              <a:t> Elements: Mux + ALU</a:t>
            </a:r>
          </a:p>
          <a:p>
            <a:r>
              <a:rPr lang="en-US" dirty="0" smtClean="0">
                <a:solidFill>
                  <a:schemeClr val="bg1">
                    <a:lumMod val="65000"/>
                  </a:schemeClr>
                </a:solidFill>
              </a:rPr>
              <a:t>RISC-V Lite </a:t>
            </a:r>
            <a:r>
              <a:rPr lang="en-US" dirty="0" err="1" smtClean="0">
                <a:solidFill>
                  <a:schemeClr val="bg1">
                    <a:lumMod val="65000"/>
                  </a:schemeClr>
                </a:solidFill>
              </a:rPr>
              <a:t>Datapath</a:t>
            </a:r>
            <a:endParaRPr lang="en-US" dirty="0" smtClean="0">
              <a:solidFill>
                <a:schemeClr val="bg1">
                  <a:lumMod val="65000"/>
                </a:schemeClr>
              </a:solidFill>
            </a:endParaRPr>
          </a:p>
          <a:p>
            <a:r>
              <a:rPr lang="en-US" dirty="0" smtClean="0"/>
              <a:t>And, in Conclusion, …</a:t>
            </a:r>
          </a:p>
          <a:p>
            <a:pPr eaLnBrk="1" hangingPunct="1"/>
            <a:endParaRPr lang="en-US" dirty="0" smtClean="0"/>
          </a:p>
        </p:txBody>
      </p:sp>
      <p:sp>
        <p:nvSpPr>
          <p:cNvPr id="7" name="Date Placeholder 6"/>
          <p:cNvSpPr>
            <a:spLocks noGrp="1"/>
          </p:cNvSpPr>
          <p:nvPr>
            <p:ph type="dt" sz="quarter" idx="10"/>
          </p:nvPr>
        </p:nvSpPr>
        <p:spPr/>
        <p:txBody>
          <a:bodyPr/>
          <a:lstStyle/>
          <a:p>
            <a:pPr>
              <a:defRPr/>
            </a:pPr>
            <a:fld id="{A50B2C46-5AD7-FE4F-8A59-D0FE4920D08E}" type="datetime1">
              <a:rPr lang="en-US" smtClean="0"/>
              <a:pPr>
                <a:defRPr/>
              </a:pPr>
              <a:t>10/5/17</a:t>
            </a:fld>
            <a:endParaRPr lang="en-US"/>
          </a:p>
        </p:txBody>
      </p:sp>
      <p:sp>
        <p:nvSpPr>
          <p:cNvPr id="8" name="Slide Number Placeholder 7"/>
          <p:cNvSpPr>
            <a:spLocks noGrp="1"/>
          </p:cNvSpPr>
          <p:nvPr>
            <p:ph type="sldNum" sz="quarter" idx="12"/>
          </p:nvPr>
        </p:nvSpPr>
        <p:spPr/>
        <p:txBody>
          <a:bodyPr/>
          <a:lstStyle/>
          <a:p>
            <a:pPr>
              <a:defRPr/>
            </a:pPr>
            <a:fld id="{DE96CE77-EE0D-234F-A875-A91A105112B0}" type="slidenum">
              <a:rPr lang="en-US"/>
              <a:pPr>
                <a:defRPr/>
              </a:pPr>
              <a:t>68</a:t>
            </a:fld>
            <a:endParaRPr lang="en-US"/>
          </a:p>
        </p:txBody>
      </p:sp>
      <p:sp>
        <p:nvSpPr>
          <p:cNvPr id="9" name="Footer Placeholder 8"/>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Tree>
    <p:extLst>
      <p:ext uri="{BB962C8B-B14F-4D97-AF65-F5344CB8AC3E}">
        <p14:creationId xmlns:p14="http://schemas.microsoft.com/office/powerpoint/2010/main" val="6357126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title"/>
          </p:nvPr>
        </p:nvSpPr>
        <p:spPr/>
        <p:txBody>
          <a:bodyPr>
            <a:normAutofit/>
          </a:bodyPr>
          <a:lstStyle/>
          <a:p>
            <a:r>
              <a:rPr lang="en-US" dirty="0" smtClean="0"/>
              <a:t>And in Conclusion, …</a:t>
            </a:r>
          </a:p>
        </p:txBody>
      </p:sp>
      <p:sp>
        <p:nvSpPr>
          <p:cNvPr id="70659" name="Content Placeholder 22"/>
          <p:cNvSpPr>
            <a:spLocks noGrp="1"/>
          </p:cNvSpPr>
          <p:nvPr>
            <p:ph idx="1"/>
          </p:nvPr>
        </p:nvSpPr>
        <p:spPr>
          <a:xfrm>
            <a:off x="6256419" y="3475036"/>
            <a:ext cx="5935579" cy="3382963"/>
          </a:xfrm>
        </p:spPr>
        <p:txBody>
          <a:bodyPr>
            <a:normAutofit fontScale="70000" lnSpcReduction="20000"/>
          </a:bodyPr>
          <a:lstStyle/>
          <a:p>
            <a:pPr>
              <a:defRPr/>
            </a:pPr>
            <a:r>
              <a:rPr lang="en-US" sz="3100" dirty="0"/>
              <a:t>Five steps to processor design:</a:t>
            </a:r>
          </a:p>
          <a:p>
            <a:pPr lvl="1">
              <a:buFont typeface="Arial" charset="0"/>
              <a:buNone/>
              <a:defRPr/>
            </a:pPr>
            <a:r>
              <a:rPr lang="en-US" dirty="0" smtClean="0"/>
              <a:t>1. </a:t>
            </a:r>
            <a:r>
              <a:rPr lang="en-US" sz="2600" dirty="0"/>
              <a:t>Analyze instruction set </a:t>
            </a:r>
            <a:r>
              <a:rPr lang="en-US" sz="2600" dirty="0">
                <a:sym typeface="Wingdings" charset="2"/>
              </a:rPr>
              <a:t></a:t>
            </a:r>
            <a:r>
              <a:rPr lang="en-US" sz="2600" dirty="0"/>
              <a:t> </a:t>
            </a:r>
            <a:r>
              <a:rPr lang="en-US" sz="2600" dirty="0" err="1" smtClean="0"/>
              <a:t>datapath</a:t>
            </a:r>
            <a:r>
              <a:rPr lang="en-US" sz="2600" dirty="0" smtClean="0"/>
              <a:t> </a:t>
            </a:r>
            <a:r>
              <a:rPr lang="en-US" sz="2600" dirty="0"/>
              <a:t>requirements</a:t>
            </a:r>
          </a:p>
          <a:p>
            <a:pPr lvl="1">
              <a:buFont typeface="Arial" charset="0"/>
              <a:buNone/>
              <a:defRPr/>
            </a:pPr>
            <a:r>
              <a:rPr lang="en-US" sz="2600" dirty="0"/>
              <a:t>2. Select set of </a:t>
            </a:r>
            <a:r>
              <a:rPr lang="en-US" sz="2600" dirty="0" err="1"/>
              <a:t>datapath</a:t>
            </a:r>
            <a:r>
              <a:rPr lang="en-US" sz="2600" dirty="0"/>
              <a:t> </a:t>
            </a:r>
            <a:br>
              <a:rPr lang="en-US" sz="2600" dirty="0"/>
            </a:br>
            <a:r>
              <a:rPr lang="en-US" sz="2600" dirty="0"/>
              <a:t>components &amp; establish </a:t>
            </a:r>
            <a:r>
              <a:rPr lang="en-US" sz="2600" dirty="0" smtClean="0"/>
              <a:t>clock </a:t>
            </a:r>
            <a:r>
              <a:rPr lang="en-US" sz="2600" dirty="0"/>
              <a:t>methodology</a:t>
            </a:r>
          </a:p>
          <a:p>
            <a:pPr lvl="1">
              <a:buFont typeface="Arial" charset="0"/>
              <a:buNone/>
              <a:defRPr/>
            </a:pPr>
            <a:r>
              <a:rPr lang="en-US" sz="2600" dirty="0"/>
              <a:t>3. Assemble </a:t>
            </a:r>
            <a:r>
              <a:rPr lang="en-US" sz="2600" dirty="0" err="1"/>
              <a:t>datapath</a:t>
            </a:r>
            <a:r>
              <a:rPr lang="en-US" sz="2600" dirty="0"/>
              <a:t> meeting </a:t>
            </a:r>
            <a:r>
              <a:rPr lang="en-US" sz="2600" dirty="0" smtClean="0"/>
              <a:t>the </a:t>
            </a:r>
            <a:r>
              <a:rPr lang="en-US" sz="2600" dirty="0"/>
              <a:t>requirements</a:t>
            </a:r>
          </a:p>
          <a:p>
            <a:pPr lvl="1">
              <a:buFont typeface="Arial" charset="0"/>
              <a:buNone/>
              <a:defRPr/>
            </a:pPr>
            <a:r>
              <a:rPr lang="en-US" sz="2600" dirty="0"/>
              <a:t>4. Analyze implementation of each instruction to determine setting </a:t>
            </a:r>
            <a:r>
              <a:rPr lang="en-US" sz="2600" dirty="0" smtClean="0"/>
              <a:t>of </a:t>
            </a:r>
            <a:r>
              <a:rPr lang="en-US" sz="2600" dirty="0"/>
              <a:t>control points that effects the register transfer.</a:t>
            </a:r>
          </a:p>
          <a:p>
            <a:pPr lvl="1">
              <a:buFont typeface="Arial" charset="0"/>
              <a:buNone/>
              <a:defRPr/>
            </a:pPr>
            <a:r>
              <a:rPr lang="en-US" sz="2600" dirty="0"/>
              <a:t>5. Assemble the control logic</a:t>
            </a:r>
          </a:p>
          <a:p>
            <a:pPr lvl="2">
              <a:defRPr/>
            </a:pPr>
            <a:r>
              <a:rPr lang="en-US" sz="2600" dirty="0"/>
              <a:t>Formulate Logic Equations</a:t>
            </a:r>
          </a:p>
          <a:p>
            <a:pPr lvl="2">
              <a:defRPr/>
            </a:pPr>
            <a:r>
              <a:rPr lang="en-US" sz="2600" dirty="0"/>
              <a:t>Design Circuits</a:t>
            </a:r>
          </a:p>
          <a:p>
            <a:pPr>
              <a:defRPr/>
            </a:pPr>
            <a:endParaRPr lang="en-US" dirty="0" smtClean="0"/>
          </a:p>
          <a:p>
            <a:pPr>
              <a:defRPr/>
            </a:pPr>
            <a:endParaRPr lang="en-US" dirty="0" smtClean="0"/>
          </a:p>
        </p:txBody>
      </p:sp>
      <p:sp>
        <p:nvSpPr>
          <p:cNvPr id="16" name="Date Placeholder 15"/>
          <p:cNvSpPr>
            <a:spLocks noGrp="1"/>
          </p:cNvSpPr>
          <p:nvPr>
            <p:ph type="dt" sz="quarter" idx="10"/>
          </p:nvPr>
        </p:nvSpPr>
        <p:spPr/>
        <p:txBody>
          <a:bodyPr/>
          <a:lstStyle/>
          <a:p>
            <a:pPr>
              <a:defRPr/>
            </a:pPr>
            <a:fld id="{C402EB49-9B87-D942-8491-AF6855669EBE}" type="datetime1">
              <a:rPr lang="en-US" smtClean="0"/>
              <a:pPr>
                <a:defRPr/>
              </a:pPr>
              <a:t>10/5/17</a:t>
            </a:fld>
            <a:endParaRPr lang="en-US"/>
          </a:p>
        </p:txBody>
      </p:sp>
      <p:sp>
        <p:nvSpPr>
          <p:cNvPr id="18" name="Footer Placeholder 17"/>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17" name="Slide Number Placeholder 16"/>
          <p:cNvSpPr>
            <a:spLocks noGrp="1"/>
          </p:cNvSpPr>
          <p:nvPr>
            <p:ph type="sldNum" sz="quarter" idx="12"/>
          </p:nvPr>
        </p:nvSpPr>
        <p:spPr/>
        <p:txBody>
          <a:bodyPr/>
          <a:lstStyle/>
          <a:p>
            <a:pPr>
              <a:defRPr/>
            </a:pPr>
            <a:fld id="{378FBE9D-D084-2649-A7C8-62A92913B788}" type="slidenum">
              <a:rPr lang="en-US" smtClean="0"/>
              <a:pPr>
                <a:defRPr/>
              </a:pPr>
              <a:t>69</a:t>
            </a:fld>
            <a:endParaRPr lang="en-US"/>
          </a:p>
        </p:txBody>
      </p:sp>
      <p:grpSp>
        <p:nvGrpSpPr>
          <p:cNvPr id="2" name="Group 28"/>
          <p:cNvGrpSpPr>
            <a:grpSpLocks/>
          </p:cNvGrpSpPr>
          <p:nvPr/>
        </p:nvGrpSpPr>
        <p:grpSpPr bwMode="auto">
          <a:xfrm>
            <a:off x="7307178" y="1417638"/>
            <a:ext cx="3556000" cy="1951037"/>
            <a:chOff x="5444062" y="4398949"/>
            <a:chExt cx="3556000" cy="1951037"/>
          </a:xfrm>
        </p:grpSpPr>
        <p:sp>
          <p:nvSpPr>
            <p:cNvPr id="70664" name="Rectangle 4" descr="10%"/>
            <p:cNvSpPr>
              <a:spLocks noChangeArrowheads="1"/>
            </p:cNvSpPr>
            <p:nvPr/>
          </p:nvSpPr>
          <p:spPr bwMode="auto">
            <a:xfrm>
              <a:off x="5579000" y="4754549"/>
              <a:ext cx="1123950" cy="649287"/>
            </a:xfrm>
            <a:prstGeom prst="rect">
              <a:avLst/>
            </a:prstGeom>
            <a:solidFill>
              <a:schemeClr val="tx2">
                <a:lumMod val="20000"/>
                <a:lumOff val="80000"/>
              </a:schemeClr>
            </a:solidFill>
            <a:ln w="25400">
              <a:solidFill>
                <a:schemeClr val="accent1"/>
              </a:solidFill>
              <a:miter lim="800000"/>
              <a:headEnd/>
              <a:tailEnd/>
            </a:ln>
          </p:spPr>
          <p:txBody>
            <a:bodyPr wrap="none" anchor="ctr">
              <a:prstTxWarp prst="textNoShape">
                <a:avLst/>
              </a:prstTxWarp>
            </a:bodyPr>
            <a:lstStyle/>
            <a:p>
              <a:pPr algn="ctr">
                <a:defRPr/>
              </a:pPr>
              <a:endParaRPr lang="en-US" sz="2000"/>
            </a:p>
          </p:txBody>
        </p:sp>
        <p:sp>
          <p:nvSpPr>
            <p:cNvPr id="70665" name="Rectangle 5"/>
            <p:cNvSpPr>
              <a:spLocks noChangeArrowheads="1"/>
            </p:cNvSpPr>
            <p:nvPr/>
          </p:nvSpPr>
          <p:spPr bwMode="auto">
            <a:xfrm>
              <a:off x="5659962" y="4860911"/>
              <a:ext cx="812800"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t>Control</a:t>
              </a:r>
            </a:p>
          </p:txBody>
        </p:sp>
        <p:sp>
          <p:nvSpPr>
            <p:cNvPr id="70666" name="Rectangle 6" descr="10%"/>
            <p:cNvSpPr>
              <a:spLocks noChangeArrowheads="1"/>
            </p:cNvSpPr>
            <p:nvPr/>
          </p:nvSpPr>
          <p:spPr bwMode="auto">
            <a:xfrm>
              <a:off x="5579000" y="5564174"/>
              <a:ext cx="1123950" cy="650875"/>
            </a:xfrm>
            <a:prstGeom prst="rect">
              <a:avLst/>
            </a:prstGeom>
            <a:solidFill>
              <a:schemeClr val="accent2">
                <a:lumMod val="60000"/>
                <a:lumOff val="40000"/>
              </a:schemeClr>
            </a:solidFill>
            <a:ln w="25400">
              <a:solidFill>
                <a:schemeClr val="accent2"/>
              </a:solidFill>
              <a:miter lim="800000"/>
              <a:headEnd/>
              <a:tailEnd/>
            </a:ln>
          </p:spPr>
          <p:txBody>
            <a:bodyPr wrap="none" anchor="ctr">
              <a:prstTxWarp prst="textNoShape">
                <a:avLst/>
              </a:prstTxWarp>
            </a:bodyPr>
            <a:lstStyle/>
            <a:p>
              <a:pPr algn="ctr">
                <a:defRPr/>
              </a:pPr>
              <a:endParaRPr lang="en-US" sz="2000">
                <a:solidFill>
                  <a:schemeClr val="accent2"/>
                </a:solidFill>
              </a:endParaRPr>
            </a:p>
          </p:txBody>
        </p:sp>
        <p:sp>
          <p:nvSpPr>
            <p:cNvPr id="70667" name="Rectangle 7"/>
            <p:cNvSpPr>
              <a:spLocks noChangeArrowheads="1"/>
            </p:cNvSpPr>
            <p:nvPr/>
          </p:nvSpPr>
          <p:spPr bwMode="auto">
            <a:xfrm>
              <a:off x="5679012" y="5729274"/>
              <a:ext cx="99377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solidFill>
                    <a:schemeClr val="accent2"/>
                  </a:solidFill>
                </a:rPr>
                <a:t>Datapath</a:t>
              </a:r>
              <a:endParaRPr lang="en-US" sz="1600" b="1"/>
            </a:p>
          </p:txBody>
        </p:sp>
        <p:sp>
          <p:nvSpPr>
            <p:cNvPr id="70668" name="Rectangle 8"/>
            <p:cNvSpPr>
              <a:spLocks noChangeArrowheads="1"/>
            </p:cNvSpPr>
            <p:nvPr/>
          </p:nvSpPr>
          <p:spPr bwMode="auto">
            <a:xfrm>
              <a:off x="6998225" y="4416411"/>
              <a:ext cx="920750" cy="193357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p>
          </p:txBody>
        </p:sp>
        <p:sp>
          <p:nvSpPr>
            <p:cNvPr id="70669" name="Rectangle 9"/>
            <p:cNvSpPr>
              <a:spLocks noChangeArrowheads="1"/>
            </p:cNvSpPr>
            <p:nvPr/>
          </p:nvSpPr>
          <p:spPr bwMode="auto">
            <a:xfrm>
              <a:off x="7050612" y="5165711"/>
              <a:ext cx="925513"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t>Memory</a:t>
              </a:r>
            </a:p>
          </p:txBody>
        </p:sp>
        <p:sp>
          <p:nvSpPr>
            <p:cNvPr id="70670" name="Rectangle 10"/>
            <p:cNvSpPr>
              <a:spLocks noChangeArrowheads="1"/>
            </p:cNvSpPr>
            <p:nvPr/>
          </p:nvSpPr>
          <p:spPr bwMode="auto">
            <a:xfrm>
              <a:off x="5444062" y="4416411"/>
              <a:ext cx="1393825" cy="193357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p>
          </p:txBody>
        </p:sp>
        <p:sp>
          <p:nvSpPr>
            <p:cNvPr id="70671" name="Rectangle 11"/>
            <p:cNvSpPr>
              <a:spLocks noChangeArrowheads="1"/>
            </p:cNvSpPr>
            <p:nvPr/>
          </p:nvSpPr>
          <p:spPr bwMode="auto">
            <a:xfrm>
              <a:off x="5679012" y="4398949"/>
              <a:ext cx="1027113"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t>Processor</a:t>
              </a:r>
            </a:p>
          </p:txBody>
        </p:sp>
        <p:sp>
          <p:nvSpPr>
            <p:cNvPr id="70672" name="Rectangle 12"/>
            <p:cNvSpPr>
              <a:spLocks noChangeArrowheads="1"/>
            </p:cNvSpPr>
            <p:nvPr/>
          </p:nvSpPr>
          <p:spPr bwMode="auto">
            <a:xfrm>
              <a:off x="8079312" y="4416411"/>
              <a:ext cx="920750" cy="785813"/>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p>
          </p:txBody>
        </p:sp>
        <p:sp>
          <p:nvSpPr>
            <p:cNvPr id="70673" name="Rectangle 13"/>
            <p:cNvSpPr>
              <a:spLocks noChangeArrowheads="1"/>
            </p:cNvSpPr>
            <p:nvPr/>
          </p:nvSpPr>
          <p:spPr bwMode="auto">
            <a:xfrm>
              <a:off x="8214250" y="4668824"/>
              <a:ext cx="638175" cy="33655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1600" b="1"/>
                <a:t>Input</a:t>
              </a:r>
            </a:p>
          </p:txBody>
        </p:sp>
        <p:sp>
          <p:nvSpPr>
            <p:cNvPr id="70674" name="Rectangle 14"/>
            <p:cNvSpPr>
              <a:spLocks noChangeArrowheads="1"/>
            </p:cNvSpPr>
            <p:nvPr/>
          </p:nvSpPr>
          <p:spPr bwMode="auto">
            <a:xfrm>
              <a:off x="8079312" y="5564174"/>
              <a:ext cx="920750" cy="785812"/>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p>
          </p:txBody>
        </p:sp>
        <p:sp>
          <p:nvSpPr>
            <p:cNvPr id="70675" name="Rectangle 15"/>
            <p:cNvSpPr>
              <a:spLocks noChangeArrowheads="1"/>
            </p:cNvSpPr>
            <p:nvPr/>
          </p:nvSpPr>
          <p:spPr bwMode="auto">
            <a:xfrm>
              <a:off x="8126937" y="5816586"/>
              <a:ext cx="812800" cy="333375"/>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1600" b="1"/>
                <a:t>Output</a:t>
              </a:r>
            </a:p>
          </p:txBody>
        </p:sp>
      </p:grpSp>
      <p:sp>
        <p:nvSpPr>
          <p:cNvPr id="20" name="Content Placeholder 22"/>
          <p:cNvSpPr txBox="1">
            <a:spLocks/>
          </p:cNvSpPr>
          <p:nvPr/>
        </p:nvSpPr>
        <p:spPr>
          <a:xfrm>
            <a:off x="304800" y="1532466"/>
            <a:ext cx="6299201" cy="4709056"/>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pPr>
            <a:r>
              <a:rPr lang="en-US" dirty="0"/>
              <a:t>State Machines</a:t>
            </a:r>
          </a:p>
          <a:p>
            <a:pPr lvl="1">
              <a:lnSpc>
                <a:spcPct val="120000"/>
              </a:lnSpc>
              <a:spcBef>
                <a:spcPts val="0"/>
              </a:spcBef>
            </a:pPr>
            <a:r>
              <a:rPr lang="en-US" dirty="0"/>
              <a:t>Finite State Machines: made from </a:t>
            </a:r>
            <a:r>
              <a:rPr lang="en-US" i="1" dirty="0">
                <a:solidFill>
                  <a:srgbClr val="0000FF"/>
                </a:solidFill>
              </a:rPr>
              <a:t>Stateless </a:t>
            </a:r>
            <a:r>
              <a:rPr lang="en-US" dirty="0"/>
              <a:t>combinational logic and </a:t>
            </a:r>
            <a:r>
              <a:rPr lang="en-US" i="1" dirty="0" err="1">
                <a:solidFill>
                  <a:srgbClr val="0000FF"/>
                </a:solidFill>
              </a:rPr>
              <a:t>Stateful</a:t>
            </a:r>
            <a:r>
              <a:rPr lang="en-US" i="1" dirty="0">
                <a:solidFill>
                  <a:srgbClr val="0000FF"/>
                </a:solidFill>
              </a:rPr>
              <a:t> </a:t>
            </a:r>
            <a:r>
              <a:rPr lang="en-US" dirty="0"/>
              <a:t>“Memory” Logic (aka Registers)</a:t>
            </a:r>
          </a:p>
          <a:p>
            <a:pPr lvl="1">
              <a:lnSpc>
                <a:spcPct val="120000"/>
              </a:lnSpc>
              <a:spcBef>
                <a:spcPts val="0"/>
              </a:spcBef>
            </a:pPr>
            <a:r>
              <a:rPr lang="en-GB" dirty="0"/>
              <a:t>Clocks synchronize D-FF change (Setup and Hold times important!)</a:t>
            </a:r>
          </a:p>
          <a:p>
            <a:pPr lvl="1">
              <a:lnSpc>
                <a:spcPct val="120000"/>
              </a:lnSpc>
              <a:spcBef>
                <a:spcPts val="0"/>
              </a:spcBef>
            </a:pPr>
            <a:r>
              <a:rPr lang="en-GB" dirty="0"/>
              <a:t>Pipeline long-delay CL for faster clock cycle—</a:t>
            </a:r>
            <a:br>
              <a:rPr lang="en-GB" dirty="0"/>
            </a:br>
            <a:r>
              <a:rPr lang="en-GB" dirty="0"/>
              <a:t>Split the </a:t>
            </a:r>
            <a:r>
              <a:rPr lang="en-GB" i="1" dirty="0">
                <a:solidFill>
                  <a:srgbClr val="0000FF"/>
                </a:solidFill>
              </a:rPr>
              <a:t>critical path</a:t>
            </a:r>
          </a:p>
          <a:p>
            <a:r>
              <a:rPr lang="en-US" sz="3100" dirty="0" smtClean="0"/>
              <a:t>Use </a:t>
            </a:r>
            <a:r>
              <a:rPr lang="en-US" sz="3100" dirty="0" err="1"/>
              <a:t>muxes</a:t>
            </a:r>
            <a:r>
              <a:rPr lang="en-US" sz="3100" dirty="0"/>
              <a:t> to select among </a:t>
            </a:r>
            <a:r>
              <a:rPr lang="en-US" sz="3100" dirty="0" smtClean="0"/>
              <a:t>inputs</a:t>
            </a:r>
            <a:endParaRPr lang="en-US" sz="3100" dirty="0"/>
          </a:p>
          <a:p>
            <a:pPr lvl="1"/>
            <a:r>
              <a:rPr lang="en-US" sz="2600" dirty="0"/>
              <a:t>S input bits selects 2</a:t>
            </a:r>
            <a:r>
              <a:rPr lang="en-US" sz="2600" baseline="30000" dirty="0"/>
              <a:t>S</a:t>
            </a:r>
            <a:r>
              <a:rPr lang="en-US" sz="2600" dirty="0"/>
              <a:t> inputs</a:t>
            </a:r>
          </a:p>
          <a:p>
            <a:pPr lvl="1"/>
            <a:r>
              <a:rPr lang="en-US" sz="2600" dirty="0"/>
              <a:t>Each input can be n-bits wide, </a:t>
            </a:r>
            <a:br>
              <a:rPr lang="en-US" sz="2600" dirty="0"/>
            </a:br>
            <a:r>
              <a:rPr lang="en-US" sz="2600" dirty="0"/>
              <a:t>independent of S</a:t>
            </a:r>
          </a:p>
          <a:p>
            <a:r>
              <a:rPr lang="en-US" sz="3100" dirty="0"/>
              <a:t>Can implement </a:t>
            </a:r>
            <a:r>
              <a:rPr lang="en-US" sz="3100" dirty="0" err="1"/>
              <a:t>muxes</a:t>
            </a:r>
            <a:r>
              <a:rPr lang="en-US" sz="3100" dirty="0"/>
              <a:t> hierarchically</a:t>
            </a:r>
          </a:p>
          <a:p>
            <a:r>
              <a:rPr lang="en-US" sz="3100" dirty="0"/>
              <a:t>Arithmetic circuits are a kind of combinational logic</a:t>
            </a:r>
          </a:p>
          <a:p>
            <a:pPr>
              <a:defRPr/>
            </a:pPr>
            <a:endParaRPr lang="en-US" dirty="0"/>
          </a:p>
          <a:p>
            <a:pPr>
              <a:defRPr/>
            </a:pPr>
            <a:endParaRPr lang="en-US" dirty="0"/>
          </a:p>
        </p:txBody>
      </p:sp>
    </p:spTree>
    <p:extLst>
      <p:ext uri="{BB962C8B-B14F-4D97-AF65-F5344CB8AC3E}">
        <p14:creationId xmlns:p14="http://schemas.microsoft.com/office/powerpoint/2010/main" val="182462147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Boolean Algebra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Use plus for OR </a:t>
            </a:r>
          </a:p>
          <a:p>
            <a:pPr lvl="1"/>
            <a:r>
              <a:rPr lang="en-US" dirty="0" smtClean="0"/>
              <a:t>“logical sum”</a:t>
            </a:r>
          </a:p>
          <a:p>
            <a:r>
              <a:rPr lang="en-US" dirty="0" smtClean="0"/>
              <a:t>Use product for AND (</a:t>
            </a:r>
            <a:r>
              <a:rPr lang="en-US" dirty="0" err="1" smtClean="0"/>
              <a:t>a</a:t>
            </a:r>
            <a:r>
              <a:rPr lang="en-US" dirty="0" err="1" smtClean="0">
                <a:latin typeface="Wingdings"/>
                <a:ea typeface="Wingdings"/>
                <a:cs typeface="Wingdings"/>
              </a:rPr>
              <a:t></a:t>
            </a:r>
            <a:r>
              <a:rPr lang="en-US" dirty="0" err="1" smtClean="0"/>
              <a:t>b</a:t>
            </a:r>
            <a:r>
              <a:rPr lang="en-US" dirty="0" smtClean="0"/>
              <a:t> or implied via </a:t>
            </a:r>
            <a:r>
              <a:rPr lang="en-US" dirty="0" err="1" smtClean="0"/>
              <a:t>ab</a:t>
            </a:r>
            <a:r>
              <a:rPr lang="en-US" dirty="0" smtClean="0"/>
              <a:t>)</a:t>
            </a:r>
          </a:p>
          <a:p>
            <a:pPr lvl="1"/>
            <a:r>
              <a:rPr lang="en-US" dirty="0" smtClean="0"/>
              <a:t>“logical product”</a:t>
            </a:r>
          </a:p>
          <a:p>
            <a:r>
              <a:rPr lang="en-US" dirty="0" smtClean="0"/>
              <a:t>“Hat” to mean complement (NOT) </a:t>
            </a:r>
          </a:p>
          <a:p>
            <a:r>
              <a:rPr lang="en-US" dirty="0" smtClean="0"/>
              <a:t>Thus</a:t>
            </a:r>
          </a:p>
          <a:p>
            <a:pPr>
              <a:buNone/>
            </a:pPr>
            <a:r>
              <a:rPr lang="en-US" dirty="0" smtClean="0"/>
              <a:t>	</a:t>
            </a:r>
            <a:r>
              <a:rPr lang="en-US" dirty="0" err="1" smtClean="0"/>
              <a:t>ab</a:t>
            </a:r>
            <a:r>
              <a:rPr lang="en-US" dirty="0" smtClean="0"/>
              <a:t> + a + </a:t>
            </a:r>
            <a:r>
              <a:rPr lang="en-US" dirty="0" err="1" smtClean="0"/>
              <a:t>c</a:t>
            </a:r>
            <a:r>
              <a:rPr lang="en-US" dirty="0" smtClean="0"/>
              <a:t> </a:t>
            </a:r>
          </a:p>
          <a:p>
            <a:pPr>
              <a:buNone/>
            </a:pPr>
            <a:r>
              <a:rPr lang="en-US" dirty="0" smtClean="0"/>
              <a:t>= 	</a:t>
            </a:r>
            <a:r>
              <a:rPr lang="en-US" dirty="0" err="1" smtClean="0"/>
              <a:t>a</a:t>
            </a:r>
            <a:r>
              <a:rPr lang="en-US" dirty="0" err="1" smtClean="0">
                <a:latin typeface="Wingdings"/>
                <a:ea typeface="Wingdings"/>
                <a:cs typeface="Wingdings"/>
              </a:rPr>
              <a:t></a:t>
            </a:r>
            <a:r>
              <a:rPr lang="en-US" dirty="0" err="1" smtClean="0"/>
              <a:t>b</a:t>
            </a:r>
            <a:r>
              <a:rPr lang="en-US" dirty="0" smtClean="0"/>
              <a:t> + a + </a:t>
            </a:r>
            <a:r>
              <a:rPr lang="en-US" dirty="0" err="1" smtClean="0"/>
              <a:t>c</a:t>
            </a:r>
            <a:r>
              <a:rPr lang="en-US" dirty="0" smtClean="0"/>
              <a:t> </a:t>
            </a:r>
          </a:p>
          <a:p>
            <a:pPr>
              <a:buNone/>
            </a:pPr>
            <a:r>
              <a:rPr lang="en-US" dirty="0" smtClean="0"/>
              <a:t>= 	(a AND </a:t>
            </a:r>
            <a:r>
              <a:rPr lang="en-US" dirty="0" err="1" smtClean="0"/>
              <a:t>b</a:t>
            </a:r>
            <a:r>
              <a:rPr lang="en-US" dirty="0" smtClean="0"/>
              <a:t>) OR a OR (NOT </a:t>
            </a:r>
            <a:r>
              <a:rPr lang="en-US" dirty="0" err="1" smtClean="0"/>
              <a:t>c</a:t>
            </a:r>
            <a:r>
              <a:rPr lang="en-US" dirty="0" smtClean="0"/>
              <a:t> )</a:t>
            </a:r>
            <a:endParaRPr lang="en-US" dirty="0"/>
          </a:p>
        </p:txBody>
      </p:sp>
      <p:sp>
        <p:nvSpPr>
          <p:cNvPr id="4" name="Date Placeholder 3"/>
          <p:cNvSpPr>
            <a:spLocks noGrp="1"/>
          </p:cNvSpPr>
          <p:nvPr>
            <p:ph type="dt" sz="half" idx="10"/>
          </p:nvPr>
        </p:nvSpPr>
        <p:spPr/>
        <p:txBody>
          <a:bodyPr/>
          <a:lstStyle/>
          <a:p>
            <a:fld id="{CE7987C2-7360-144F-AF45-08CF54C6CDFC}" type="datetime1">
              <a:rPr lang="en-US" smtClean="0"/>
              <a:pPr/>
              <a:t>10/5/17</a:t>
            </a:fld>
            <a:endParaRPr lang="en-US" dirty="0"/>
          </a:p>
        </p:txBody>
      </p:sp>
      <p:sp>
        <p:nvSpPr>
          <p:cNvPr id="5" name="Footer Placeholder 4"/>
          <p:cNvSpPr>
            <a:spLocks noGrp="1"/>
          </p:cNvSpPr>
          <p:nvPr>
            <p:ph type="ftr" sz="quarter" idx="11"/>
          </p:nvPr>
        </p:nvSpPr>
        <p:spPr/>
        <p:txBody>
          <a:bodyPr/>
          <a:lstStyle/>
          <a:p>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a:t>
            </a:fld>
            <a:endParaRPr lang="en-US" dirty="0"/>
          </a:p>
        </p:txBody>
      </p:sp>
      <p:cxnSp>
        <p:nvCxnSpPr>
          <p:cNvPr id="14" name="Straight Connector 13"/>
          <p:cNvCxnSpPr/>
          <p:nvPr/>
        </p:nvCxnSpPr>
        <p:spPr>
          <a:xfrm flipV="1">
            <a:off x="2290795" y="4574255"/>
            <a:ext cx="247161" cy="21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474872" y="5111262"/>
            <a:ext cx="25660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6512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smtClean="0"/>
              <a:t>Boolean Algebra: Circuit &amp; Algebraic Simplification</a:t>
            </a:r>
          </a:p>
        </p:txBody>
      </p:sp>
      <p:pic>
        <p:nvPicPr>
          <p:cNvPr id="20483" name="Picture 3"/>
          <p:cNvPicPr>
            <a:picLocks noGrp="1" noChangeAspect="1" noChangeArrowheads="1"/>
          </p:cNvPicPr>
          <p:nvPr>
            <p:ph idx="1"/>
          </p:nvPr>
        </p:nvPicPr>
        <p:blipFill>
          <a:blip r:embed="rId2"/>
          <a:srcRect l="-10658" r="-10658"/>
          <a:stretch>
            <a:fillRect/>
          </a:stretch>
        </p:blipFill>
        <p:spPr/>
      </p:pic>
      <p:sp>
        <p:nvSpPr>
          <p:cNvPr id="5" name="Date Placeholder 4"/>
          <p:cNvSpPr>
            <a:spLocks noGrp="1"/>
          </p:cNvSpPr>
          <p:nvPr>
            <p:ph type="dt" sz="quarter" idx="10"/>
          </p:nvPr>
        </p:nvSpPr>
        <p:spPr/>
        <p:txBody>
          <a:bodyPr/>
          <a:lstStyle/>
          <a:p>
            <a:pPr>
              <a:defRPr/>
            </a:pPr>
            <a:fld id="{F1D4BBAB-3381-D34E-8ECE-99C9885D971F}" type="datetime1">
              <a:rPr lang="en-US" smtClean="0"/>
              <a:pPr>
                <a:defRPr/>
              </a:pPr>
              <a:t>10/5/17</a:t>
            </a:fld>
            <a:endParaRPr lang="en-US"/>
          </a:p>
        </p:txBody>
      </p:sp>
      <p:sp>
        <p:nvSpPr>
          <p:cNvPr id="7" name="Footer Placeholder 6"/>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pPr>
              <a:defRPr/>
            </a:pPr>
            <a:fld id="{5B711183-8E13-4C48-869E-7D2597D23605}" type="slidenum">
              <a:rPr lang="en-US" smtClean="0"/>
              <a:pPr>
                <a:defRPr/>
              </a:pPr>
              <a:t>8</a:t>
            </a:fld>
            <a:endParaRPr lang="en-US"/>
          </a:p>
        </p:txBody>
      </p:sp>
    </p:spTree>
    <p:extLst>
      <p:ext uri="{BB962C8B-B14F-4D97-AF65-F5344CB8AC3E}">
        <p14:creationId xmlns:p14="http://schemas.microsoft.com/office/powerpoint/2010/main" val="2058869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
          <p:cNvPicPr>
            <a:picLocks noChangeAspect="1" noChangeArrowheads="1"/>
          </p:cNvPicPr>
          <p:nvPr/>
        </p:nvPicPr>
        <p:blipFill>
          <a:blip r:embed="rId2"/>
          <a:srcRect/>
          <a:stretch>
            <a:fillRect/>
          </a:stretch>
        </p:blipFill>
        <p:spPr bwMode="auto">
          <a:xfrm>
            <a:off x="1676400" y="1905001"/>
            <a:ext cx="8991600" cy="3643313"/>
          </a:xfrm>
          <a:prstGeom prst="rect">
            <a:avLst/>
          </a:prstGeom>
          <a:noFill/>
          <a:ln w="9525">
            <a:noFill/>
            <a:miter lim="800000"/>
            <a:headEnd/>
            <a:tailEnd/>
          </a:ln>
        </p:spPr>
      </p:pic>
      <p:sp>
        <p:nvSpPr>
          <p:cNvPr id="21507" name="Rectangle 2"/>
          <p:cNvSpPr>
            <a:spLocks noGrp="1" noChangeArrowheads="1"/>
          </p:cNvSpPr>
          <p:nvPr>
            <p:ph type="title"/>
          </p:nvPr>
        </p:nvSpPr>
        <p:spPr/>
        <p:txBody>
          <a:bodyPr/>
          <a:lstStyle/>
          <a:p>
            <a:r>
              <a:rPr lang="en-US" altLang="zh-TW">
                <a:ea typeface="新細明體" charset="-120"/>
                <a:cs typeface="新細明體" charset="-120"/>
              </a:rPr>
              <a:t>Laws of Boolean Algebra</a:t>
            </a:r>
          </a:p>
        </p:txBody>
      </p:sp>
      <p:sp>
        <p:nvSpPr>
          <p:cNvPr id="5" name="Date Placeholder 4"/>
          <p:cNvSpPr>
            <a:spLocks noGrp="1"/>
          </p:cNvSpPr>
          <p:nvPr>
            <p:ph type="dt" sz="quarter" idx="10"/>
          </p:nvPr>
        </p:nvSpPr>
        <p:spPr/>
        <p:txBody>
          <a:bodyPr/>
          <a:lstStyle/>
          <a:p>
            <a:pPr>
              <a:defRPr/>
            </a:pPr>
            <a:fld id="{70EA3054-A29D-1C4D-B4E1-8F569C324E35}" type="datetime1">
              <a:rPr lang="en-US" smtClean="0"/>
              <a:pPr>
                <a:defRPr/>
              </a:pPr>
              <a:t>10/5/17</a:t>
            </a:fld>
            <a:endParaRPr lang="en-US"/>
          </a:p>
        </p:txBody>
      </p:sp>
      <p:sp>
        <p:nvSpPr>
          <p:cNvPr id="7" name="Footer Placeholder 6"/>
          <p:cNvSpPr>
            <a:spLocks noGrp="1"/>
          </p:cNvSpPr>
          <p:nvPr>
            <p:ph type="ftr" sz="quarter" idx="11"/>
          </p:nvPr>
        </p:nvSpPr>
        <p:spPr/>
        <p:txBody>
          <a:bodyPr/>
          <a:lstStyle/>
          <a:p>
            <a:pPr>
              <a:defRPr/>
            </a:pPr>
            <a:r>
              <a:rPr lang="en-US" dirty="0" smtClean="0"/>
              <a:t>Fall </a:t>
            </a:r>
            <a:r>
              <a:rPr lang="is-IS" dirty="0" smtClean="0"/>
              <a:t>2017</a:t>
            </a:r>
            <a:r>
              <a:rPr lang="en-US" dirty="0" smtClean="0"/>
              <a:t> -- Lecture #10</a:t>
            </a:r>
            <a:endParaRPr lang="en-US" dirty="0"/>
          </a:p>
        </p:txBody>
      </p:sp>
      <p:sp>
        <p:nvSpPr>
          <p:cNvPr id="6" name="Slide Number Placeholder 5"/>
          <p:cNvSpPr>
            <a:spLocks noGrp="1"/>
          </p:cNvSpPr>
          <p:nvPr>
            <p:ph type="sldNum" sz="quarter" idx="12"/>
          </p:nvPr>
        </p:nvSpPr>
        <p:spPr/>
        <p:txBody>
          <a:bodyPr/>
          <a:lstStyle/>
          <a:p>
            <a:pPr>
              <a:defRPr/>
            </a:pPr>
            <a:fld id="{F8B4C87B-43A8-8F46-8AA2-A02CAEC51FDD}" type="slidenum">
              <a:rPr lang="en-US" smtClean="0"/>
              <a:pPr>
                <a:defRPr/>
              </a:pPr>
              <a:t>9</a:t>
            </a:fld>
            <a:endParaRPr lang="en-US"/>
          </a:p>
        </p:txBody>
      </p:sp>
      <p:grpSp>
        <p:nvGrpSpPr>
          <p:cNvPr id="11" name="Group 10"/>
          <p:cNvGrpSpPr/>
          <p:nvPr/>
        </p:nvGrpSpPr>
        <p:grpSpPr>
          <a:xfrm>
            <a:off x="1723573" y="1858076"/>
            <a:ext cx="2524850" cy="3785652"/>
            <a:chOff x="241298" y="1803648"/>
            <a:chExt cx="2524850" cy="3785652"/>
          </a:xfrm>
          <a:effectLst/>
        </p:grpSpPr>
        <p:sp>
          <p:nvSpPr>
            <p:cNvPr id="2" name="TextBox 1"/>
            <p:cNvSpPr txBox="1"/>
            <p:nvPr/>
          </p:nvSpPr>
          <p:spPr>
            <a:xfrm>
              <a:off x="241298" y="1803648"/>
              <a:ext cx="2524850" cy="3785652"/>
            </a:xfrm>
            <a:prstGeom prst="rect">
              <a:avLst/>
            </a:prstGeom>
            <a:solidFill>
              <a:schemeClr val="bg1"/>
            </a:solidFill>
          </p:spPr>
          <p:txBody>
            <a:bodyPr wrap="none" rtlCol="0">
              <a:spAutoFit/>
            </a:bodyPr>
            <a:lstStyle/>
            <a:p>
              <a:pPr algn="ctr"/>
              <a:r>
                <a:rPr lang="en-US" sz="2400" dirty="0"/>
                <a:t>X X = 0</a:t>
              </a:r>
            </a:p>
            <a:p>
              <a:pPr algn="ctr"/>
              <a:r>
                <a:rPr lang="en-US" sz="2400" dirty="0"/>
                <a:t>X 0 = 0</a:t>
              </a:r>
            </a:p>
            <a:p>
              <a:pPr algn="ctr"/>
              <a:r>
                <a:rPr lang="en-US" sz="2400" dirty="0"/>
                <a:t>X 1 = X</a:t>
              </a:r>
            </a:p>
            <a:p>
              <a:pPr algn="ctr"/>
              <a:r>
                <a:rPr lang="en-US" sz="2400" dirty="0"/>
                <a:t>X X = X</a:t>
              </a:r>
            </a:p>
            <a:p>
              <a:pPr algn="ctr"/>
              <a:r>
                <a:rPr lang="en-US" sz="2400" dirty="0"/>
                <a:t>X Y = Y X</a:t>
              </a:r>
            </a:p>
            <a:p>
              <a:pPr algn="ctr"/>
              <a:r>
                <a:rPr lang="en-US" sz="2400" dirty="0"/>
                <a:t>(X Y) Z = </a:t>
              </a:r>
              <a:r>
                <a:rPr lang="en-US" sz="2400" dirty="0" smtClean="0"/>
                <a:t>X </a:t>
              </a:r>
              <a:r>
                <a:rPr lang="en-US" sz="2400" dirty="0"/>
                <a:t>(Y Z)</a:t>
              </a:r>
            </a:p>
            <a:p>
              <a:pPr algn="ctr"/>
              <a:r>
                <a:rPr lang="en-US" sz="2400" dirty="0"/>
                <a:t>X (Y + Z) = X Y + X Z</a:t>
              </a:r>
            </a:p>
            <a:p>
              <a:pPr algn="ctr"/>
              <a:r>
                <a:rPr lang="en-US" sz="2400" dirty="0"/>
                <a:t>X Y + X = X</a:t>
              </a:r>
            </a:p>
            <a:p>
              <a:pPr algn="ctr"/>
              <a:r>
                <a:rPr lang="en-US" sz="2400" dirty="0"/>
                <a:t>X Y + X = X + Y</a:t>
              </a:r>
            </a:p>
            <a:p>
              <a:pPr algn="ctr"/>
              <a:r>
                <a:rPr lang="en-US" sz="2400" dirty="0"/>
                <a:t>X Y = X + Y</a:t>
              </a:r>
            </a:p>
          </p:txBody>
        </p:sp>
        <p:cxnSp>
          <p:nvCxnSpPr>
            <p:cNvPr id="4" name="Straight Connector 3"/>
            <p:cNvCxnSpPr/>
            <p:nvPr/>
          </p:nvCxnSpPr>
          <p:spPr>
            <a:xfrm>
              <a:off x="1302659" y="1905000"/>
              <a:ext cx="19533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10809" y="4822379"/>
              <a:ext cx="21831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01913" y="5192493"/>
              <a:ext cx="46808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657109" y="1901619"/>
            <a:ext cx="2932213" cy="3785652"/>
            <a:chOff x="636335" y="1803648"/>
            <a:chExt cx="1734776" cy="3785652"/>
          </a:xfrm>
          <a:effectLst/>
        </p:grpSpPr>
        <p:sp>
          <p:nvSpPr>
            <p:cNvPr id="18" name="TextBox 17"/>
            <p:cNvSpPr txBox="1"/>
            <p:nvPr/>
          </p:nvSpPr>
          <p:spPr>
            <a:xfrm>
              <a:off x="636335" y="1803648"/>
              <a:ext cx="1734776" cy="3785652"/>
            </a:xfrm>
            <a:prstGeom prst="rect">
              <a:avLst/>
            </a:prstGeom>
            <a:solidFill>
              <a:schemeClr val="bg1"/>
            </a:solidFill>
            <a:effectLst/>
          </p:spPr>
          <p:txBody>
            <a:bodyPr wrap="none" rtlCol="0">
              <a:spAutoFit/>
            </a:bodyPr>
            <a:lstStyle/>
            <a:p>
              <a:pPr algn="ctr"/>
              <a:r>
                <a:rPr lang="en-US" sz="2400" dirty="0"/>
                <a:t>X +  X = 1</a:t>
              </a:r>
            </a:p>
            <a:p>
              <a:pPr algn="ctr"/>
              <a:r>
                <a:rPr lang="en-US" sz="2400" dirty="0"/>
                <a:t>X + 1 = 1</a:t>
              </a:r>
            </a:p>
            <a:p>
              <a:pPr algn="ctr"/>
              <a:r>
                <a:rPr lang="en-US" sz="2400" dirty="0"/>
                <a:t>X + 0 = X</a:t>
              </a:r>
            </a:p>
            <a:p>
              <a:pPr algn="ctr"/>
              <a:r>
                <a:rPr lang="en-US" sz="2400" dirty="0"/>
                <a:t>X + X = X</a:t>
              </a:r>
            </a:p>
            <a:p>
              <a:pPr algn="ctr"/>
              <a:r>
                <a:rPr lang="en-US" sz="2400" dirty="0"/>
                <a:t>X + Y = Y + X</a:t>
              </a:r>
            </a:p>
            <a:p>
              <a:pPr algn="ctr"/>
              <a:r>
                <a:rPr lang="en-US" sz="2400" dirty="0"/>
                <a:t>(X + Y) + Z </a:t>
              </a:r>
              <a:r>
                <a:rPr lang="en-US" sz="2400"/>
                <a:t>= </a:t>
              </a:r>
              <a:r>
                <a:rPr lang="en-US" sz="2400" smtClean="0"/>
                <a:t>X </a:t>
              </a:r>
              <a:r>
                <a:rPr lang="en-US" sz="2400" dirty="0"/>
                <a:t>+ (Y + Z)</a:t>
              </a:r>
            </a:p>
            <a:p>
              <a:pPr algn="ctr"/>
              <a:r>
                <a:rPr lang="en-US" sz="2400" dirty="0"/>
                <a:t>X + Y Z = (X + Y) (X + Z)</a:t>
              </a:r>
            </a:p>
            <a:p>
              <a:pPr algn="ctr"/>
              <a:r>
                <a:rPr lang="en-US" sz="2400" dirty="0"/>
                <a:t>(X + Y) X = X</a:t>
              </a:r>
            </a:p>
            <a:p>
              <a:pPr algn="ctr"/>
              <a:r>
                <a:rPr lang="en-US" sz="2400" dirty="0"/>
                <a:t>(X + Y) X = X Y</a:t>
              </a:r>
            </a:p>
            <a:p>
              <a:pPr algn="ctr"/>
              <a:r>
                <a:rPr lang="en-US" sz="2400" dirty="0"/>
                <a:t>X + Y = X Y</a:t>
              </a:r>
            </a:p>
          </p:txBody>
        </p:sp>
        <p:cxnSp>
          <p:nvCxnSpPr>
            <p:cNvPr id="19" name="Straight Connector 18"/>
            <p:cNvCxnSpPr/>
            <p:nvPr/>
          </p:nvCxnSpPr>
          <p:spPr>
            <a:xfrm flipV="1">
              <a:off x="1465081" y="1911804"/>
              <a:ext cx="116462"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5569" y="4820104"/>
              <a:ext cx="11646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098790" y="5191579"/>
              <a:ext cx="388401" cy="9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7811876" y="1872591"/>
            <a:ext cx="2856125" cy="3785652"/>
          </a:xfrm>
          <a:prstGeom prst="rect">
            <a:avLst/>
          </a:prstGeom>
          <a:solidFill>
            <a:schemeClr val="bg1"/>
          </a:solidFill>
        </p:spPr>
        <p:txBody>
          <a:bodyPr wrap="square" rtlCol="0">
            <a:spAutoFit/>
          </a:bodyPr>
          <a:lstStyle/>
          <a:p>
            <a:pPr algn="ctr"/>
            <a:r>
              <a:rPr lang="en-US" sz="2400" dirty="0"/>
              <a:t>Complementarity</a:t>
            </a:r>
          </a:p>
          <a:p>
            <a:pPr algn="ctr"/>
            <a:r>
              <a:rPr lang="en-US" sz="2400" dirty="0"/>
              <a:t>Laws of 0’s and 1’s</a:t>
            </a:r>
          </a:p>
          <a:p>
            <a:pPr algn="ctr"/>
            <a:r>
              <a:rPr lang="en-US" sz="2400" dirty="0"/>
              <a:t>Identities</a:t>
            </a:r>
          </a:p>
          <a:p>
            <a:pPr algn="ctr"/>
            <a:r>
              <a:rPr lang="en-US" sz="2400" dirty="0"/>
              <a:t>Idempotent Laws</a:t>
            </a:r>
          </a:p>
          <a:p>
            <a:pPr algn="ctr"/>
            <a:r>
              <a:rPr lang="en-US" sz="2400" dirty="0" err="1"/>
              <a:t>Commutativity</a:t>
            </a:r>
            <a:endParaRPr lang="en-US" sz="2400" dirty="0"/>
          </a:p>
          <a:p>
            <a:pPr algn="ctr"/>
            <a:r>
              <a:rPr lang="en-US" sz="2400" dirty="0"/>
              <a:t>Associativity</a:t>
            </a:r>
          </a:p>
          <a:p>
            <a:pPr algn="ctr"/>
            <a:r>
              <a:rPr lang="en-US" sz="2400" dirty="0"/>
              <a:t>Distribution</a:t>
            </a:r>
          </a:p>
          <a:p>
            <a:pPr algn="ctr"/>
            <a:r>
              <a:rPr lang="en-US" sz="2400" dirty="0"/>
              <a:t>Uniting Theorem</a:t>
            </a:r>
          </a:p>
          <a:p>
            <a:pPr algn="ctr"/>
            <a:r>
              <a:rPr lang="en-US" sz="2400" dirty="0" smtClean="0"/>
              <a:t>Uniting </a:t>
            </a:r>
            <a:r>
              <a:rPr lang="en-US" sz="2400" dirty="0"/>
              <a:t>Theorem v. 2</a:t>
            </a:r>
          </a:p>
          <a:p>
            <a:pPr algn="ctr"/>
            <a:r>
              <a:rPr lang="en-US" sz="2400" dirty="0" err="1"/>
              <a:t>DeMorgan’s</a:t>
            </a:r>
            <a:r>
              <a:rPr lang="en-US" sz="2400" dirty="0"/>
              <a:t> Law</a:t>
            </a:r>
          </a:p>
        </p:txBody>
      </p:sp>
      <p:cxnSp>
        <p:nvCxnSpPr>
          <p:cNvPr id="28" name="Straight Connector 27"/>
          <p:cNvCxnSpPr/>
          <p:nvPr/>
        </p:nvCxnSpPr>
        <p:spPr>
          <a:xfrm>
            <a:off x="2976211" y="5260613"/>
            <a:ext cx="19533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13703" y="5257518"/>
            <a:ext cx="19533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329416" y="5296391"/>
            <a:ext cx="19533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598441" y="5293296"/>
            <a:ext cx="19533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6690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40951</TotalTime>
  <Words>4865</Words>
  <Application>Microsoft Macintosh PowerPoint</Application>
  <PresentationFormat>Widescreen</PresentationFormat>
  <Paragraphs>994</Paragraphs>
  <Slides>69</Slides>
  <Notes>49</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85" baseType="lpstr">
      <vt:lpstr>Arial</vt:lpstr>
      <vt:lpstr>Calibri</vt:lpstr>
      <vt:lpstr>Cambria Math</vt:lpstr>
      <vt:lpstr>Comic Sans MS</vt:lpstr>
      <vt:lpstr>Courier</vt:lpstr>
      <vt:lpstr>Courier New</vt:lpstr>
      <vt:lpstr>DejaVu Sans</vt:lpstr>
      <vt:lpstr>Helvetica</vt:lpstr>
      <vt:lpstr>Symbol</vt:lpstr>
      <vt:lpstr>Times</vt:lpstr>
      <vt:lpstr>Times New Roman</vt:lpstr>
      <vt:lpstr>Wingdings</vt:lpstr>
      <vt:lpstr>YuMin_36pKn-Demibold</vt:lpstr>
      <vt:lpstr>新細明體</vt:lpstr>
      <vt:lpstr>Office Theme</vt:lpstr>
      <vt:lpstr>Image</vt:lpstr>
      <vt:lpstr>CS 61C:  Great Ideas in Computer Architecture  Building Blocks for Datapath and Control</vt:lpstr>
      <vt:lpstr>You are Here!</vt:lpstr>
      <vt:lpstr>Levels of Representation/Interpretation</vt:lpstr>
      <vt:lpstr>Design Hierarchy</vt:lpstr>
      <vt:lpstr>Agenda</vt:lpstr>
      <vt:lpstr>Agenda</vt:lpstr>
      <vt:lpstr>Boolean Algebra</vt:lpstr>
      <vt:lpstr>Boolean Algebra: Circuit &amp; Algebraic Simplification</vt:lpstr>
      <vt:lpstr>Laws of Boolean Algebra</vt:lpstr>
      <vt:lpstr>Boolean Algebraic Simplification Example</vt:lpstr>
      <vt:lpstr>Boolean Algebraic Simplification Example</vt:lpstr>
      <vt:lpstr>Agenda</vt:lpstr>
      <vt:lpstr>Types of Circuits</vt:lpstr>
      <vt:lpstr>Design Hierarchy</vt:lpstr>
      <vt:lpstr>Uses for State Elements</vt:lpstr>
      <vt:lpstr>Program Counter: First Design</vt:lpstr>
      <vt:lpstr>Fix</vt:lpstr>
      <vt:lpstr>RS Latch</vt:lpstr>
      <vt:lpstr>(Positive) Edge Triggered Flip-Flop</vt:lpstr>
      <vt:lpstr>Program Counter: Improved Design</vt:lpstr>
      <vt:lpstr>Clock</vt:lpstr>
      <vt:lpstr>Maximum Clock Speed</vt:lpstr>
      <vt:lpstr>Flip-Flop Timing</vt:lpstr>
      <vt:lpstr>Flip-Flop Timing</vt:lpstr>
      <vt:lpstr>Camera Analogy</vt:lpstr>
      <vt:lpstr>Maximum Clock Speed</vt:lpstr>
      <vt:lpstr>Maximum PC Clock Speed</vt:lpstr>
      <vt:lpstr>Design Hierarchy</vt:lpstr>
      <vt:lpstr>Example: Serial Communication</vt:lpstr>
      <vt:lpstr>FSM* to Detect 3 One’s</vt:lpstr>
      <vt:lpstr>FSM* to Detect 3 One’s</vt:lpstr>
      <vt:lpstr>FSM Combinatorial Logic</vt:lpstr>
      <vt:lpstr>FSM Combinatorial Logic</vt:lpstr>
      <vt:lpstr>Hardware Implementation of FSM</vt:lpstr>
      <vt:lpstr>Finite State Machines (FSM) - Summary</vt:lpstr>
      <vt:lpstr>Administrivia</vt:lpstr>
      <vt:lpstr>Break!</vt:lpstr>
      <vt:lpstr>Agenda</vt:lpstr>
      <vt:lpstr>Design Hierarchy</vt:lpstr>
      <vt:lpstr>Conceptual RISC-V Datapath</vt:lpstr>
      <vt:lpstr>Data Multiplexer (e.g., 2-to-1 x n-bit-wide)</vt:lpstr>
      <vt:lpstr>N Instances of 1-bit-Wide Mux</vt:lpstr>
      <vt:lpstr>How Do We Build a  1-bit-Wide Mux (in Logisim)?</vt:lpstr>
      <vt:lpstr>4-to-1 Multiplexer</vt:lpstr>
      <vt:lpstr>Alternative Hierarchical Approach (in Logisim)</vt:lpstr>
      <vt:lpstr>Arithmetic and Logic Unit</vt:lpstr>
      <vt:lpstr>Simple ALU</vt:lpstr>
      <vt:lpstr>Adder/Subtractor: One-bit adder Least Significant Bit</vt:lpstr>
      <vt:lpstr>Adder/Subtractor: One-bit adder (1/2) …</vt:lpstr>
      <vt:lpstr>Adder/Subtractor: One-bit Adder (2/2) …</vt:lpstr>
      <vt:lpstr>N x 1-bit Adders  1 N-bit Adder</vt:lpstr>
      <vt:lpstr>Twos Complement Adder/Subtractor</vt:lpstr>
      <vt:lpstr>Critical Path</vt:lpstr>
      <vt:lpstr>Break!</vt:lpstr>
      <vt:lpstr>Agenda</vt:lpstr>
      <vt:lpstr>Processor Design Process</vt:lpstr>
      <vt:lpstr>The RISC-V Lite Subset</vt:lpstr>
      <vt:lpstr>Register Transfer Language (RTL)</vt:lpstr>
      <vt:lpstr>Step 1: Requirements of the Instruction Set</vt:lpstr>
      <vt:lpstr>Generic Steps of Datapath</vt:lpstr>
      <vt:lpstr>Step 2: Components of the Datapath</vt:lpstr>
      <vt:lpstr>ALU Needs for RISC-V Lite + Rest of RISC-V</vt:lpstr>
      <vt:lpstr>Storage Element: Idealized Memory</vt:lpstr>
      <vt:lpstr>Storage Element: Register (Building Block)</vt:lpstr>
      <vt:lpstr>Storage Element: Register File</vt:lpstr>
      <vt:lpstr>Step 3: Assemble DataPath Meeting Requirements</vt:lpstr>
      <vt:lpstr>Step 3: Add &amp; Subtract</vt:lpstr>
      <vt:lpstr>Agenda</vt:lpstr>
      <vt:lpstr>And in Conclusion, …</vt:lpstr>
    </vt:vector>
  </TitlesOfParts>
  <Company>UC Berkeley</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Steven Ho</cp:lastModifiedBy>
  <cp:revision>313</cp:revision>
  <cp:lastPrinted>2011-03-28T14:59:27Z</cp:lastPrinted>
  <dcterms:created xsi:type="dcterms:W3CDTF">2012-03-14T13:28:40Z</dcterms:created>
  <dcterms:modified xsi:type="dcterms:W3CDTF">2017-10-05T16:17:54Z</dcterms:modified>
</cp:coreProperties>
</file>